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s/comment1.xml" ContentType="application/vnd.openxmlformats-officedocument.presentationml.comments+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4"/>
    <p:sldId id="282" r:id="rId35"/>
    <p:sldId id="283" r:id="rId36"/>
    <p:sldId id="284" r:id="rId37"/>
    <p:sldId id="285" r:id="rId38"/>
    <p:sldId id="286" r:id="rId39"/>
    <p:sldId id="287" r:id="rId40"/>
    <p:sldId id="288" r:id="rId41"/>
    <p:sldId id="289" r:id="rId42"/>
    <p:sldId id="290" r:id="rId43"/>
    <p:sldId id="291" r:id="rId4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8F44A2F1-9E1F-4B54-A3A2-5F16C0AD49E2}" styleName="">
    <a:tblBg/>
    <a:wholeTbl>
      <a:tcTxStyle b="on" i="on">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000000"/>
              </a:solidFill>
              <a:prstDash val="solid"/>
              <a:miter lim="400000"/>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000000"/>
              </a:solidFill>
              <a:prstDash val="solid"/>
              <a:miter lim="400000"/>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000000"/>
              </a:solidFill>
              <a:prstDash val="solid"/>
              <a:miter lim="400000"/>
            </a:ln>
          </a:insideV>
        </a:tcBdr>
        <a:fill>
          <a:solidFill>
            <a:schemeClr val="accent1"/>
          </a:solidFill>
        </a:fill>
      </a:tcStyle>
    </a:firstRow>
  </a:tblStyle>
  <a:tblStyle styleId="{D51ADE6A-740E-44AE-83CC-AE7238B6C88D}" styleName="">
    <a:tblBg/>
    <a:wholeTbl>
      <a:tcTxStyle b="on" i="on">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000000"/>
              </a:solidFill>
              <a:prstDash val="solid"/>
              <a:miter lim="400000"/>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000000"/>
              </a:solidFill>
              <a:prstDash val="solid"/>
              <a:miter lim="400000"/>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000000"/>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comments" Target="comments/comment1.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08T19:47:45.611" idx="1">
    <p:pos x="3780" y="4425"/>
    <p:text>Could note that KW examines a question about the effect of race on political participation; and some people would say that the question doesn’t make any sense. Return to this?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800" y="1844675"/>
            <a:ext cx="7772400" cy="2041525"/>
          </a:xfrm>
          <a:prstGeom prst="rect">
            <a:avLst/>
          </a:prstGeom>
        </p:spPr>
        <p:txBody>
          <a:bodyPr/>
          <a:lstStyle/>
          <a:p>
            <a:pPr/>
            <a:r>
              <a:t>Title Text</a:t>
            </a:r>
          </a:p>
        </p:txBody>
      </p:sp>
      <p:sp>
        <p:nvSpPr>
          <p:cNvPr id="12" name="Shape 12"/>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98" name="Shape 98"/>
          <p:cNvSpPr/>
          <p:nvPr>
            <p:ph type="title"/>
          </p:nvPr>
        </p:nvSpPr>
        <p:spPr>
          <a:xfrm>
            <a:off x="6629400" y="0"/>
            <a:ext cx="2057400" cy="6400802"/>
          </a:xfrm>
          <a:prstGeom prst="rect">
            <a:avLst/>
          </a:prstGeom>
        </p:spPr>
        <p:txBody>
          <a:bodyPr/>
          <a:lstStyle/>
          <a:p>
            <a:pPr/>
            <a:r>
              <a:t>Title Text</a:t>
            </a:r>
          </a:p>
        </p:txBody>
      </p:sp>
      <p:sp>
        <p:nvSpPr>
          <p:cNvPr id="99" name="Shape 99"/>
          <p:cNvSpPr/>
          <p:nvPr>
            <p:ph type="body" idx="1"/>
          </p:nvPr>
        </p:nvSpPr>
        <p:spPr>
          <a:xfrm>
            <a:off x="457200" y="274638"/>
            <a:ext cx="6019800" cy="65833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atin typeface="Calibri"/>
                <a:ea typeface="Calibri"/>
                <a:cs typeface="Calibri"/>
                <a:sym typeface="Calibri"/>
              </a:defRPr>
            </a:lvl1pPr>
          </a:lstStyle>
          <a:p>
            <a:pPr/>
            <a:r>
              <a:t>Title Text</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latin typeface="Calibri"/>
                <a:ea typeface="Calibri"/>
                <a:cs typeface="Calibri"/>
                <a:sym typeface="Calibri"/>
              </a:defRPr>
            </a:lvl1pPr>
            <a:lvl2pPr marL="0" indent="457200">
              <a:spcBef>
                <a:spcPts val="400"/>
              </a:spcBef>
              <a:buSzTx/>
              <a:buFontTx/>
              <a:buNone/>
              <a:defRPr sz="2000">
                <a:solidFill>
                  <a:srgbClr val="888888"/>
                </a:solidFill>
                <a:latin typeface="Calibri"/>
                <a:ea typeface="Calibri"/>
                <a:cs typeface="Calibri"/>
                <a:sym typeface="Calibri"/>
              </a:defRPr>
            </a:lvl2pPr>
            <a:lvl3pPr marL="0" indent="914400">
              <a:spcBef>
                <a:spcPts val="400"/>
              </a:spcBef>
              <a:buSzTx/>
              <a:buFontTx/>
              <a:buNone/>
              <a:defRPr sz="2000">
                <a:solidFill>
                  <a:srgbClr val="888888"/>
                </a:solidFill>
                <a:latin typeface="Calibri"/>
                <a:ea typeface="Calibri"/>
                <a:cs typeface="Calibri"/>
                <a:sym typeface="Calibri"/>
              </a:defRPr>
            </a:lvl3pPr>
            <a:lvl4pPr marL="0" indent="1371600">
              <a:spcBef>
                <a:spcPts val="400"/>
              </a:spcBef>
              <a:buSzTx/>
              <a:buFontTx/>
              <a:buNone/>
              <a:defRPr sz="2000">
                <a:solidFill>
                  <a:srgbClr val="888888"/>
                </a:solidFill>
                <a:latin typeface="Calibri"/>
                <a:ea typeface="Calibri"/>
                <a:cs typeface="Calibri"/>
                <a:sym typeface="Calibri"/>
              </a:defRPr>
            </a:lvl4pPr>
            <a:lvl5pPr marL="0" indent="1828800">
              <a:spcBef>
                <a:spcPts val="400"/>
              </a:spcBef>
              <a:buSzTx/>
              <a:buFontTx/>
              <a:buNone/>
              <a:defRPr sz="20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lvl1pPr>
              <a:defRPr>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457200" y="256810"/>
            <a:ext cx="8229600" cy="1178656"/>
          </a:xfrm>
          <a:prstGeom prst="rect">
            <a:avLst/>
          </a:prstGeom>
        </p:spPr>
        <p:txBody>
          <a:bodyPr/>
          <a:lstStyle/>
          <a:p>
            <a:pPr/>
            <a:r>
              <a:t>Title Text</a:t>
            </a:r>
          </a:p>
        </p:txBody>
      </p:sp>
      <p:sp>
        <p:nvSpPr>
          <p:cNvPr id="48" name="Shape 48"/>
          <p:cNvSpPr/>
          <p:nvPr>
            <p:ph type="body" sz="quarter" idx="1"/>
          </p:nvPr>
        </p:nvSpPr>
        <p:spPr>
          <a:xfrm>
            <a:off x="457200" y="1435465"/>
            <a:ext cx="4040188" cy="739411"/>
          </a:xfrm>
          <a:prstGeom prst="rect">
            <a:avLst/>
          </a:prstGeom>
        </p:spPr>
        <p:txBody>
          <a:bodyPr anchor="b"/>
          <a:lstStyle>
            <a:lvl1pPr marL="0" indent="0">
              <a:spcBef>
                <a:spcPts val="500"/>
              </a:spcBef>
              <a:buSzTx/>
              <a:buFontTx/>
              <a:buNone/>
              <a:defRPr sz="2400">
                <a:latin typeface="Gill Sans SemiBold"/>
                <a:ea typeface="Gill Sans SemiBold"/>
                <a:cs typeface="Gill Sans SemiBold"/>
                <a:sym typeface="Gill Sans SemiBold"/>
              </a:defRPr>
            </a:lvl1pPr>
            <a:lvl2pPr marL="0" indent="457200">
              <a:spcBef>
                <a:spcPts val="500"/>
              </a:spcBef>
              <a:buSzTx/>
              <a:buFontTx/>
              <a:buNone/>
              <a:defRPr sz="2400">
                <a:latin typeface="Gill Sans SemiBold"/>
                <a:ea typeface="Gill Sans SemiBold"/>
                <a:cs typeface="Gill Sans SemiBold"/>
                <a:sym typeface="Gill Sans SemiBold"/>
              </a:defRPr>
            </a:lvl2pPr>
            <a:lvl3pPr marL="0" indent="914400">
              <a:spcBef>
                <a:spcPts val="500"/>
              </a:spcBef>
              <a:buSzTx/>
              <a:buFontTx/>
              <a:buNone/>
              <a:defRPr sz="2400">
                <a:latin typeface="Gill Sans SemiBold"/>
                <a:ea typeface="Gill Sans SemiBold"/>
                <a:cs typeface="Gill Sans SemiBold"/>
                <a:sym typeface="Gill Sans SemiBold"/>
              </a:defRPr>
            </a:lvl3pPr>
            <a:lvl4pPr marL="0" indent="1371600">
              <a:spcBef>
                <a:spcPts val="500"/>
              </a:spcBef>
              <a:buSzTx/>
              <a:buFontTx/>
              <a:buNone/>
              <a:defRPr sz="2400">
                <a:latin typeface="Gill Sans SemiBold"/>
                <a:ea typeface="Gill Sans SemiBold"/>
                <a:cs typeface="Gill Sans SemiBold"/>
                <a:sym typeface="Gill Sans SemiBold"/>
              </a:defRPr>
            </a:lvl4pPr>
            <a:lvl5pPr marL="0" indent="1828800">
              <a:spcBef>
                <a:spcPts val="500"/>
              </a:spcBef>
              <a:buSzTx/>
              <a:buFontTx/>
              <a:buNone/>
              <a:defRPr sz="2400">
                <a:latin typeface="Gill Sans SemiBold"/>
                <a:ea typeface="Gill Sans SemiBold"/>
                <a:cs typeface="Gill Sans SemiBold"/>
                <a:sym typeface="Gill Sans SemiBold"/>
              </a:defRPr>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a:defRPr>
                <a:latin typeface="Calibri"/>
                <a:ea typeface="Calibri"/>
                <a:cs typeface="Calibri"/>
                <a:sym typeface="Calibri"/>
              </a:defRPr>
            </a:lvl1pPr>
          </a:lstStyle>
          <a:p>
            <a:pPr/>
            <a:r>
              <a:t>Title Text</a:t>
            </a:r>
          </a:p>
        </p:txBody>
      </p:sp>
      <p:sp>
        <p:nvSpPr>
          <p:cNvPr id="57" name="Shape 57"/>
          <p:cNvSpPr/>
          <p:nvPr>
            <p:ph type="sldNum" sz="quarter" idx="2"/>
          </p:nvPr>
        </p:nvSpPr>
        <p:spPr>
          <a:prstGeom prst="rect">
            <a:avLst/>
          </a:prstGeom>
        </p:spPr>
        <p:txBody>
          <a:bodyPr/>
          <a:lstStyle>
            <a:lvl1pPr>
              <a:defRPr>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1" name="Shape 71"/>
          <p:cNvSpPr/>
          <p:nvPr>
            <p:ph type="title"/>
          </p:nvPr>
        </p:nvSpPr>
        <p:spPr>
          <a:xfrm>
            <a:off x="457200" y="0"/>
            <a:ext cx="3008314" cy="1435100"/>
          </a:xfrm>
          <a:prstGeom prst="rect">
            <a:avLst/>
          </a:prstGeom>
        </p:spPr>
        <p:txBody>
          <a:bodyPr anchor="b"/>
          <a:lstStyle>
            <a:lvl1pPr algn="l">
              <a:defRPr sz="2000">
                <a:latin typeface="Gill Sans SemiBold"/>
                <a:ea typeface="Gill Sans SemiBold"/>
                <a:cs typeface="Gill Sans SemiBold"/>
                <a:sym typeface="Gill Sans SemiBold"/>
              </a:defRPr>
            </a:lvl1pPr>
          </a:lstStyle>
          <a:p>
            <a:pPr/>
            <a:r>
              <a:t>Title Text</a:t>
            </a:r>
          </a:p>
        </p:txBody>
      </p:sp>
      <p:sp>
        <p:nvSpPr>
          <p:cNvPr id="72" name="Shape 72"/>
          <p:cNvSpPr/>
          <p:nvPr>
            <p:ph type="body" idx="1"/>
          </p:nvPr>
        </p:nvSpPr>
        <p:spPr>
          <a:xfrm>
            <a:off x="3575050" y="273050"/>
            <a:ext cx="5111750" cy="65849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0" name="Shape 80"/>
          <p:cNvSpPr/>
          <p:nvPr>
            <p:ph type="title"/>
          </p:nvPr>
        </p:nvSpPr>
        <p:spPr>
          <a:xfrm>
            <a:off x="1792288" y="4800600"/>
            <a:ext cx="5486401" cy="566738"/>
          </a:xfrm>
          <a:prstGeom prst="rect">
            <a:avLst/>
          </a:prstGeom>
        </p:spPr>
        <p:txBody>
          <a:bodyPr anchor="b"/>
          <a:lstStyle>
            <a:lvl1pPr algn="l">
              <a:defRPr b="1" sz="2000">
                <a:latin typeface="Calibri"/>
                <a:ea typeface="Calibri"/>
                <a:cs typeface="Calibri"/>
                <a:sym typeface="Calibri"/>
              </a:defRPr>
            </a:lvl1pPr>
          </a:lstStyle>
          <a:p>
            <a:pPr/>
            <a:r>
              <a:t>Title Text</a:t>
            </a:r>
          </a:p>
        </p:txBody>
      </p:sp>
      <p:sp>
        <p:nvSpPr>
          <p:cNvPr id="81" name="Shape 8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atin typeface="Calibri"/>
                <a:ea typeface="Calibri"/>
                <a:cs typeface="Calibri"/>
                <a:sym typeface="Calibri"/>
              </a:defRPr>
            </a:lvl1pPr>
            <a:lvl2pPr marL="0" indent="457200">
              <a:spcBef>
                <a:spcPts val="300"/>
              </a:spcBef>
              <a:buSzTx/>
              <a:buFontTx/>
              <a:buNone/>
              <a:defRPr sz="1400">
                <a:latin typeface="Calibri"/>
                <a:ea typeface="Calibri"/>
                <a:cs typeface="Calibri"/>
                <a:sym typeface="Calibri"/>
              </a:defRPr>
            </a:lvl2pPr>
            <a:lvl3pPr marL="0" indent="914400">
              <a:spcBef>
                <a:spcPts val="300"/>
              </a:spcBef>
              <a:buSzTx/>
              <a:buFontTx/>
              <a:buNone/>
              <a:defRPr sz="1400">
                <a:latin typeface="Calibri"/>
                <a:ea typeface="Calibri"/>
                <a:cs typeface="Calibri"/>
                <a:sym typeface="Calibri"/>
              </a:defRPr>
            </a:lvl3pPr>
            <a:lvl4pPr marL="0" indent="1371600">
              <a:spcBef>
                <a:spcPts val="300"/>
              </a:spcBef>
              <a:buSzTx/>
              <a:buFontTx/>
              <a:buNone/>
              <a:defRPr sz="1400">
                <a:latin typeface="Calibri"/>
                <a:ea typeface="Calibri"/>
                <a:cs typeface="Calibri"/>
                <a:sym typeface="Calibri"/>
              </a:defRPr>
            </a:lvl4pPr>
            <a:lvl5pPr marL="0" indent="1828800">
              <a:spcBef>
                <a:spcPts val="300"/>
              </a:spcBef>
              <a:buSzTx/>
              <a:buFontTx/>
              <a:buNone/>
              <a:defRPr sz="1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lvl1pPr>
              <a:defRPr>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latin typeface="Gill Sans"/>
                <a:ea typeface="Gill Sans"/>
                <a:cs typeface="Gill San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1pPr>
      <a:lvl2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2pPr>
      <a:lvl3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3pPr>
      <a:lvl4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4pPr>
      <a:lvl5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5pPr>
      <a:lvl6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6pPr>
      <a:lvl7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7pPr>
      <a:lvl8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8pPr>
      <a:lvl9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Gill Sans"/>
          <a:ea typeface="Gill Sans"/>
          <a:cs typeface="Gill Sans"/>
          <a:sym typeface="Gill Sans"/>
        </a:defRPr>
      </a:lvl9pPr>
    </p:titleStyle>
    <p:bodyStyle>
      <a:lvl1pPr marL="342900" marR="0" indent="-34290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1pPr>
      <a:lvl2pPr marL="783771" marR="0" indent="-326571"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2pPr>
      <a:lvl3pPr marL="1219200" marR="0" indent="-30480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3pPr>
      <a:lvl4pPr marL="17373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4pPr>
      <a:lvl5pPr marL="21945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5pPr>
      <a:lvl6pPr marL="26517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6pPr>
      <a:lvl7pPr marL="31089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7pPr>
      <a:lvl8pPr marL="3566159" marR="0" indent="-365759"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8pPr>
      <a:lvl9pPr marL="4023359" marR="0" indent="-365759"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Gill Sans"/>
          <a:ea typeface="Gill Sans"/>
          <a:cs typeface="Gill Sans"/>
          <a:sym typeface="Gill Sans"/>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1pPr>
      <a:lvl2pPr marL="0" marR="0" indent="4572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2pPr>
      <a:lvl3pPr marL="0" marR="0" indent="9144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3pPr>
      <a:lvl4pPr marL="0" marR="0" indent="13716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4pPr>
      <a:lvl5pPr marL="0" marR="0" indent="18288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5pPr>
      <a:lvl6pPr marL="0" marR="0" indent="22860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6pPr>
      <a:lvl7pPr marL="0" marR="0" indent="27432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7pPr>
      <a:lvl8pPr marL="0" marR="0" indent="32004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8pPr>
      <a:lvl9pPr marL="0" marR="0" indent="36576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 Id="rId3" Type="http://schemas.openxmlformats.org/officeDocument/2006/relationships/image" Target="../media/image5.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hyperlink" Target="http://xkcd.com/552/" TargetMode="Externa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xkcd.com/552/" TargetMode="Externa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ctrTitle"/>
          </p:nvPr>
        </p:nvSpPr>
        <p:spPr>
          <a:xfrm>
            <a:off x="685800" y="1408444"/>
            <a:ext cx="7772400" cy="2697183"/>
          </a:xfrm>
          <a:prstGeom prst="rect">
            <a:avLst/>
          </a:prstGeom>
        </p:spPr>
        <p:txBody>
          <a:bodyPr/>
          <a:lstStyle/>
          <a:p>
            <a:pPr/>
            <a:r>
              <a:t>Political Analysis: </a:t>
            </a:r>
          </a:p>
          <a:p>
            <a:pPr/>
            <a:r>
              <a:t>Introduction</a:t>
            </a:r>
          </a:p>
          <a:p>
            <a:pPr/>
            <a:r>
              <a:t>and </a:t>
            </a:r>
          </a:p>
          <a:p>
            <a:pPr/>
            <a:r>
              <a:t>Research Design</a:t>
            </a:r>
          </a:p>
        </p:txBody>
      </p:sp>
      <p:sp>
        <p:nvSpPr>
          <p:cNvPr id="110" name="Shape 110"/>
          <p:cNvSpPr/>
          <p:nvPr>
            <p:ph type="subTitle" sz="quarter" idx="1"/>
          </p:nvPr>
        </p:nvSpPr>
        <p:spPr>
          <a:xfrm>
            <a:off x="1371600" y="4691549"/>
            <a:ext cx="6400800" cy="1820185"/>
          </a:xfrm>
          <a:prstGeom prst="rect">
            <a:avLst/>
          </a:prstGeom>
        </p:spPr>
        <p:txBody>
          <a:bodyPr/>
          <a:lstStyle/>
          <a:p>
            <a:pPr/>
            <a:r>
              <a:t>Week 1</a:t>
            </a:r>
          </a:p>
          <a:p>
            <a:pPr/>
            <a:r>
              <a:t>15 January, 2018</a:t>
            </a:r>
          </a:p>
          <a:p>
            <a:pPr/>
            <a:r>
              <a:t>Prof. Andrew Eggers</a:t>
            </a:r>
          </a:p>
        </p:txBody>
      </p:sp>
      <p:sp>
        <p:nvSpPr>
          <p:cNvPr id="111" name="Shape 11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548604" y="325675"/>
            <a:ext cx="8046792" cy="961475"/>
          </a:xfrm>
          <a:prstGeom prst="rect">
            <a:avLst/>
          </a:prstGeom>
        </p:spPr>
        <p:txBody>
          <a:bodyPr/>
          <a:lstStyle>
            <a:lvl1pPr defTabSz="429768">
              <a:spcBef>
                <a:spcPts val="500"/>
              </a:spcBef>
              <a:defRPr sz="3008">
                <a:latin typeface="Gill Sans SemiBold"/>
                <a:ea typeface="Gill Sans SemiBold"/>
                <a:cs typeface="Gill Sans SemiBold"/>
                <a:sym typeface="Gill Sans SemiBold"/>
              </a:defRPr>
            </a:lvl1pPr>
          </a:lstStyle>
          <a:p>
            <a:pPr/>
            <a:r>
              <a:t>Why should I learn to do my own data analysis?</a:t>
            </a:r>
          </a:p>
        </p:txBody>
      </p:sp>
      <p:sp>
        <p:nvSpPr>
          <p:cNvPr id="159" name="Shape 159"/>
          <p:cNvSpPr/>
          <p:nvPr/>
        </p:nvSpPr>
        <p:spPr>
          <a:xfrm>
            <a:off x="1248156" y="2291765"/>
            <a:ext cx="6647688" cy="30997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50657" indent="-250657">
              <a:spcBef>
                <a:spcPts val="500"/>
              </a:spcBef>
              <a:buSzPct val="100000"/>
              <a:buChar char="•"/>
              <a:defRPr sz="2500">
                <a:latin typeface="Gill Sans"/>
                <a:ea typeface="Gill Sans"/>
                <a:cs typeface="Gill Sans"/>
                <a:sym typeface="Gill Sans"/>
              </a:defRPr>
            </a:pPr>
            <a:r>
              <a:t>To better assess evidence</a:t>
            </a:r>
          </a:p>
          <a:p>
            <a:pPr marL="250657" indent="-250657">
              <a:spcBef>
                <a:spcPts val="500"/>
              </a:spcBef>
              <a:buSzPct val="100000"/>
              <a:buChar char="•"/>
              <a:defRPr sz="2500">
                <a:latin typeface="Gill Sans"/>
                <a:ea typeface="Gill Sans"/>
                <a:cs typeface="Gill Sans"/>
                <a:sym typeface="Gill Sans"/>
              </a:defRPr>
            </a:pPr>
            <a:r>
              <a:t>To produce your own evidence: tutorial essay, research paper, dissertation, beyond</a:t>
            </a:r>
          </a:p>
          <a:p>
            <a:pPr marL="250657" indent="-250657">
              <a:spcBef>
                <a:spcPts val="500"/>
              </a:spcBef>
              <a:buSzPct val="100000"/>
              <a:buChar char="•"/>
              <a:defRPr sz="2500">
                <a:latin typeface="Gill Sans"/>
                <a:ea typeface="Gill Sans"/>
                <a:cs typeface="Gill Sans"/>
                <a:sym typeface="Gill Sans"/>
              </a:defRPr>
            </a:pPr>
            <a:r>
              <a:t>To get a job, or do more interesting things at a job: “the intern who stopped making coffee”</a:t>
            </a:r>
          </a:p>
          <a:p>
            <a:pPr marL="250657" indent="-250657">
              <a:spcBef>
                <a:spcPts val="500"/>
              </a:spcBef>
              <a:buSzPct val="100000"/>
              <a:buChar char="•"/>
              <a:defRPr sz="2500">
                <a:latin typeface="Gill Sans"/>
                <a:ea typeface="Gill Sans"/>
                <a:cs typeface="Gill Sans"/>
                <a:sym typeface="Gill Sans"/>
              </a:defRPr>
            </a:pPr>
            <a:r>
              <a:t>You may not know yet why!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2418142" y="-5596"/>
            <a:ext cx="4307716" cy="632711"/>
          </a:xfrm>
          <a:prstGeom prst="rect">
            <a:avLst/>
          </a:prstGeom>
        </p:spPr>
        <p:txBody>
          <a:bodyPr/>
          <a:lstStyle>
            <a:lvl1pPr>
              <a:spcBef>
                <a:spcPts val="500"/>
              </a:spcBef>
              <a:defRPr sz="2400">
                <a:latin typeface="Gill Sans SemiBold"/>
                <a:ea typeface="Gill Sans SemiBold"/>
                <a:cs typeface="Gill Sans SemiBold"/>
                <a:sym typeface="Gill Sans SemiBold"/>
              </a:defRPr>
            </a:lvl1pPr>
          </a:lstStyle>
          <a:p>
            <a:pPr/>
            <a:r>
              <a:t>Political Analysis: a snapshot</a:t>
            </a:r>
          </a:p>
        </p:txBody>
      </p:sp>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Shape 163"/>
          <p:cNvSpPr/>
          <p:nvPr/>
        </p:nvSpPr>
        <p:spPr>
          <a:xfrm>
            <a:off x="249299" y="599357"/>
            <a:ext cx="4770651" cy="4107727"/>
          </a:xfrm>
          <a:prstGeom prst="rect">
            <a:avLst/>
          </a:prstGeom>
          <a:ln w="6350">
            <a:solidFill>
              <a:srgbClr val="000000"/>
            </a:solidFill>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393192">
              <a:spcBef>
                <a:spcPts val="400"/>
              </a:spcBef>
              <a:defRPr sz="2150">
                <a:latin typeface="Gill Sans"/>
                <a:ea typeface="Gill Sans"/>
                <a:cs typeface="Gill Sans"/>
                <a:sym typeface="Gill Sans"/>
              </a:defRPr>
            </a:pPr>
            <a:r>
              <a:rPr>
                <a:latin typeface="Gill Sans SemiBold"/>
                <a:ea typeface="Gill Sans SemiBold"/>
                <a:cs typeface="Gill Sans SemiBold"/>
                <a:sym typeface="Gill Sans SemiBold"/>
              </a:rPr>
              <a:t>Lectures by week:</a:t>
            </a:r>
            <a:endParaRPr>
              <a:latin typeface="Gill Sans SemiBold"/>
              <a:ea typeface="Gill Sans SemiBold"/>
              <a:cs typeface="Gill Sans SemiBold"/>
              <a:sym typeface="Gill Sans SemiBold"/>
            </a:endParaRPr>
          </a:p>
          <a:p>
            <a:pPr marL="287421" indent="-287421" defTabSz="393192">
              <a:spcBef>
                <a:spcPts val="400"/>
              </a:spcBef>
              <a:buSzPct val="100000"/>
              <a:buAutoNum type="arabicPeriod" startAt="1"/>
              <a:defRPr sz="2150">
                <a:latin typeface="Gill Sans"/>
                <a:ea typeface="Gill Sans"/>
                <a:cs typeface="Gill Sans"/>
                <a:sym typeface="Gill Sans"/>
              </a:defRPr>
            </a:pPr>
            <a:r>
              <a:t>Introduction and Research Design (AE)</a:t>
            </a:r>
          </a:p>
          <a:p>
            <a:pPr marL="287421" indent="-287421" defTabSz="393192">
              <a:spcBef>
                <a:spcPts val="400"/>
              </a:spcBef>
              <a:buSzPct val="100000"/>
              <a:buAutoNum type="arabicPeriod" startAt="1"/>
              <a:defRPr sz="2150">
                <a:latin typeface="Gill Sans"/>
                <a:ea typeface="Gill Sans"/>
                <a:cs typeface="Gill Sans"/>
                <a:sym typeface="Gill Sans"/>
              </a:defRPr>
            </a:pPr>
            <a:r>
              <a:t>Concepts and Measurement (AR)</a:t>
            </a:r>
          </a:p>
          <a:p>
            <a:pPr marL="287421" indent="-287421" defTabSz="393192">
              <a:spcBef>
                <a:spcPts val="400"/>
              </a:spcBef>
              <a:buSzPct val="100000"/>
              <a:buAutoNum type="arabicPeriod" startAt="1"/>
              <a:defRPr sz="2150">
                <a:latin typeface="Gill Sans"/>
                <a:ea typeface="Gill Sans"/>
                <a:cs typeface="Gill Sans"/>
                <a:sym typeface="Gill Sans"/>
              </a:defRPr>
            </a:pPr>
            <a:r>
              <a:t>Descriptive Statistics and Visualization (AR)</a:t>
            </a:r>
          </a:p>
          <a:p>
            <a:pPr marL="287421" indent="-287421" defTabSz="393192">
              <a:spcBef>
                <a:spcPts val="400"/>
              </a:spcBef>
              <a:buSzPct val="100000"/>
              <a:buAutoNum type="arabicPeriod" startAt="1"/>
              <a:defRPr sz="2150">
                <a:latin typeface="Gill Sans"/>
                <a:ea typeface="Gill Sans"/>
                <a:cs typeface="Gill Sans"/>
                <a:sym typeface="Gill Sans"/>
              </a:defRPr>
            </a:pPr>
            <a:r>
              <a:t>Case Selection (RH)</a:t>
            </a:r>
          </a:p>
          <a:p>
            <a:pPr marL="287421" indent="-287421" defTabSz="393192">
              <a:spcBef>
                <a:spcPts val="400"/>
              </a:spcBef>
              <a:buSzPct val="100000"/>
              <a:buAutoNum type="arabicPeriod" startAt="1"/>
              <a:defRPr sz="2150">
                <a:latin typeface="Gill Sans"/>
                <a:ea typeface="Gill Sans"/>
                <a:cs typeface="Gill Sans"/>
                <a:sym typeface="Gill Sans"/>
              </a:defRPr>
            </a:pPr>
            <a:r>
              <a:t>Bivariate Relationships (AE)</a:t>
            </a:r>
          </a:p>
          <a:p>
            <a:pPr marL="287421" indent="-287421" defTabSz="393192">
              <a:spcBef>
                <a:spcPts val="400"/>
              </a:spcBef>
              <a:buSzPct val="100000"/>
              <a:buAutoNum type="arabicPeriod" startAt="1"/>
              <a:defRPr sz="2150">
                <a:latin typeface="Gill Sans"/>
                <a:ea typeface="Gill Sans"/>
                <a:cs typeface="Gill Sans"/>
                <a:sym typeface="Gill Sans"/>
              </a:defRPr>
            </a:pPr>
            <a:r>
              <a:t>Multivariate Relationships (AE)</a:t>
            </a:r>
          </a:p>
          <a:p>
            <a:pPr marL="287421" indent="-287421" defTabSz="393192">
              <a:spcBef>
                <a:spcPts val="400"/>
              </a:spcBef>
              <a:buSzPct val="100000"/>
              <a:buAutoNum type="arabicPeriod" startAt="1"/>
              <a:defRPr sz="2150">
                <a:latin typeface="Gill Sans"/>
                <a:ea typeface="Gill Sans"/>
                <a:cs typeface="Gill Sans"/>
                <a:sym typeface="Gill Sans"/>
              </a:defRPr>
            </a:pPr>
            <a:r>
              <a:t>Inference (AE)</a:t>
            </a:r>
          </a:p>
          <a:p>
            <a:pPr marL="287421" indent="-287421" defTabSz="393192">
              <a:spcBef>
                <a:spcPts val="400"/>
              </a:spcBef>
              <a:buSzPct val="100000"/>
              <a:buAutoNum type="arabicPeriod" startAt="1"/>
              <a:defRPr sz="2150">
                <a:latin typeface="Gill Sans"/>
                <a:ea typeface="Gill Sans"/>
                <a:cs typeface="Gill Sans"/>
                <a:sym typeface="Gill Sans"/>
              </a:defRPr>
            </a:pPr>
            <a:r>
              <a:t>Synthesis and Review (RH)</a:t>
            </a:r>
          </a:p>
        </p:txBody>
      </p:sp>
      <p:sp>
        <p:nvSpPr>
          <p:cNvPr id="164" name="Shape 164"/>
          <p:cNvSpPr/>
          <p:nvPr/>
        </p:nvSpPr>
        <p:spPr>
          <a:xfrm>
            <a:off x="1866383" y="6257130"/>
            <a:ext cx="1106488" cy="6327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347472">
              <a:spcBef>
                <a:spcPts val="400"/>
              </a:spcBef>
              <a:defRPr sz="1900">
                <a:latin typeface="Gill Sans"/>
                <a:ea typeface="Gill Sans"/>
                <a:cs typeface="Gill Sans"/>
                <a:sym typeface="Gill Sans"/>
              </a:defRPr>
            </a:lvl1pPr>
          </a:lstStyle>
          <a:p>
            <a:pPr/>
            <a:r>
              <a:t>Andrea Ruggeri</a:t>
            </a:r>
          </a:p>
        </p:txBody>
      </p:sp>
      <p:sp>
        <p:nvSpPr>
          <p:cNvPr id="165" name="Shape 165"/>
          <p:cNvSpPr/>
          <p:nvPr/>
        </p:nvSpPr>
        <p:spPr>
          <a:xfrm>
            <a:off x="280525" y="6257130"/>
            <a:ext cx="1106489" cy="6327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347472">
              <a:spcBef>
                <a:spcPts val="400"/>
              </a:spcBef>
              <a:defRPr sz="1900">
                <a:latin typeface="Gill Sans"/>
                <a:ea typeface="Gill Sans"/>
                <a:cs typeface="Gill Sans"/>
                <a:sym typeface="Gill Sans"/>
              </a:defRPr>
            </a:lvl1pPr>
          </a:lstStyle>
          <a:p>
            <a:pPr/>
            <a:r>
              <a:t>Andrew Eggers</a:t>
            </a:r>
          </a:p>
        </p:txBody>
      </p:sp>
      <p:sp>
        <p:nvSpPr>
          <p:cNvPr id="166" name="Shape 166"/>
          <p:cNvSpPr/>
          <p:nvPr/>
        </p:nvSpPr>
        <p:spPr>
          <a:xfrm>
            <a:off x="146473" y="4608944"/>
            <a:ext cx="1581994" cy="6327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SemiBold"/>
                <a:ea typeface="Gill Sans SemiBold"/>
                <a:cs typeface="Gill Sans SemiBold"/>
                <a:sym typeface="Gill Sans SemiBold"/>
              </a:defRPr>
            </a:lvl1pPr>
          </a:lstStyle>
          <a:p>
            <a:pPr/>
            <a:r>
              <a:t>Lecturers:</a:t>
            </a:r>
          </a:p>
        </p:txBody>
      </p:sp>
      <p:sp>
        <p:nvSpPr>
          <p:cNvPr id="167" name="Shape 167"/>
          <p:cNvSpPr/>
          <p:nvPr/>
        </p:nvSpPr>
        <p:spPr>
          <a:xfrm>
            <a:off x="5165880" y="880783"/>
            <a:ext cx="3191424" cy="4030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393192">
              <a:spcBef>
                <a:spcPts val="400"/>
              </a:spcBef>
              <a:defRPr sz="2150">
                <a:latin typeface="Gill Sans SemiBold"/>
                <a:ea typeface="Gill Sans SemiBold"/>
                <a:cs typeface="Gill Sans SemiBold"/>
                <a:sym typeface="Gill Sans SemiBold"/>
              </a:defRPr>
            </a:lvl1pPr>
          </a:lstStyle>
          <a:p>
            <a:pPr/>
            <a:r>
              <a:t>Data labs by week:</a:t>
            </a:r>
          </a:p>
        </p:txBody>
      </p:sp>
      <p:sp>
        <p:nvSpPr>
          <p:cNvPr id="168" name="Shape 168"/>
          <p:cNvSpPr/>
          <p:nvPr/>
        </p:nvSpPr>
        <p:spPr>
          <a:xfrm>
            <a:off x="5186391" y="1537512"/>
            <a:ext cx="3354496" cy="52781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2. R basics</a:t>
            </a:r>
          </a:p>
        </p:txBody>
      </p:sp>
      <p:sp>
        <p:nvSpPr>
          <p:cNvPr id="169" name="Shape 169"/>
          <p:cNvSpPr/>
          <p:nvPr/>
        </p:nvSpPr>
        <p:spPr>
          <a:xfrm>
            <a:off x="5193033" y="2377644"/>
            <a:ext cx="3456096" cy="5278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4. Descriptive statistics</a:t>
            </a:r>
          </a:p>
        </p:txBody>
      </p:sp>
      <p:sp>
        <p:nvSpPr>
          <p:cNvPr id="170" name="Shape 170"/>
          <p:cNvSpPr/>
          <p:nvPr/>
        </p:nvSpPr>
        <p:spPr>
          <a:xfrm>
            <a:off x="5165880" y="3076400"/>
            <a:ext cx="3823860" cy="7437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6. Regression analysis 1</a:t>
            </a:r>
          </a:p>
        </p:txBody>
      </p:sp>
      <p:sp>
        <p:nvSpPr>
          <p:cNvPr id="171" name="Shape 171"/>
          <p:cNvSpPr/>
          <p:nvPr/>
        </p:nvSpPr>
        <p:spPr>
          <a:xfrm>
            <a:off x="5172176" y="3991099"/>
            <a:ext cx="3456096" cy="4874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8. Regression analysis II</a:t>
            </a:r>
          </a:p>
        </p:txBody>
      </p:sp>
      <p:sp>
        <p:nvSpPr>
          <p:cNvPr id="172" name="Shape 172"/>
          <p:cNvSpPr/>
          <p:nvPr/>
        </p:nvSpPr>
        <p:spPr>
          <a:xfrm>
            <a:off x="5223321" y="4411031"/>
            <a:ext cx="3708978"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196596">
              <a:spcBef>
                <a:spcPts val="200"/>
              </a:spcBef>
              <a:defRPr sz="1075">
                <a:latin typeface="Gill Sans"/>
                <a:ea typeface="Gill Sans"/>
                <a:cs typeface="Gill Sans"/>
                <a:sym typeface="Gill Sans"/>
              </a:defRPr>
            </a:lvl1pPr>
          </a:lstStyle>
          <a:p>
            <a:pPr/>
            <a:r>
              <a:t>For the time &amp; location of lab sessions, see email from PPE office.   </a:t>
            </a:r>
          </a:p>
        </p:txBody>
      </p:sp>
      <p:sp>
        <p:nvSpPr>
          <p:cNvPr id="173" name="Shape 173"/>
          <p:cNvSpPr/>
          <p:nvPr/>
        </p:nvSpPr>
        <p:spPr>
          <a:xfrm>
            <a:off x="5178580" y="590474"/>
            <a:ext cx="3798460" cy="4125494"/>
          </a:xfrm>
          <a:prstGeom prst="rect">
            <a:avLst/>
          </a:prstGeom>
          <a:ln>
            <a:solidFill>
              <a:srgbClr val="000000"/>
            </a:solidFill>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74" name="Shape 174"/>
          <p:cNvSpPr/>
          <p:nvPr/>
        </p:nvSpPr>
        <p:spPr>
          <a:xfrm>
            <a:off x="4712956" y="5008136"/>
            <a:ext cx="4301366" cy="1357937"/>
          </a:xfrm>
          <a:prstGeom prst="rect">
            <a:avLst/>
          </a:prstGeom>
          <a:ln w="6350">
            <a:solidFill>
              <a:srgbClr val="000000"/>
            </a:solidFill>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329184">
              <a:spcBef>
                <a:spcPts val="400"/>
              </a:spcBef>
              <a:defRPr>
                <a:latin typeface="Gill Sans SemiBold"/>
                <a:ea typeface="Gill Sans SemiBold"/>
                <a:cs typeface="Gill Sans SemiBold"/>
                <a:sym typeface="Gill Sans SemiBold"/>
              </a:defRPr>
            </a:pPr>
            <a:r>
              <a:t>Assessment: </a:t>
            </a:r>
            <a:r>
              <a:rPr>
                <a:latin typeface="Gill Sans"/>
                <a:ea typeface="Gill Sans"/>
                <a:cs typeface="Gill Sans"/>
                <a:sym typeface="Gill Sans"/>
              </a:rPr>
              <a:t>2000-word essay (on one of three questions related to Lijphart’s claims about effects of consensus democracy) to be submitted by 12 noon Tuesday 1 May 2018</a:t>
            </a:r>
          </a:p>
        </p:txBody>
      </p:sp>
      <p:pic>
        <p:nvPicPr>
          <p:cNvPr id="175" name="ae_smaller.jpg"/>
          <p:cNvPicPr>
            <a:picLocks noChangeAspect="1"/>
          </p:cNvPicPr>
          <p:nvPr/>
        </p:nvPicPr>
        <p:blipFill>
          <a:blip r:embed="rId2">
            <a:extLst/>
          </a:blip>
          <a:stretch>
            <a:fillRect/>
          </a:stretch>
        </p:blipFill>
        <p:spPr>
          <a:xfrm>
            <a:off x="384226" y="5111307"/>
            <a:ext cx="899087" cy="1151596"/>
          </a:xfrm>
          <a:prstGeom prst="rect">
            <a:avLst/>
          </a:prstGeom>
          <a:ln w="12700">
            <a:miter lim="400000"/>
          </a:ln>
        </p:spPr>
      </p:pic>
      <p:pic>
        <p:nvPicPr>
          <p:cNvPr id="176" name="pasted-image.png"/>
          <p:cNvPicPr>
            <a:picLocks noChangeAspect="1"/>
          </p:cNvPicPr>
          <p:nvPr/>
        </p:nvPicPr>
        <p:blipFill>
          <a:blip r:embed="rId3">
            <a:extLst/>
          </a:blip>
          <a:stretch>
            <a:fillRect/>
          </a:stretch>
        </p:blipFill>
        <p:spPr>
          <a:xfrm>
            <a:off x="1800631" y="5111307"/>
            <a:ext cx="1151597" cy="1151596"/>
          </a:xfrm>
          <a:prstGeom prst="rect">
            <a:avLst/>
          </a:prstGeom>
          <a:ln w="12700">
            <a:miter lim="400000"/>
          </a:ln>
        </p:spPr>
      </p:pic>
      <p:pic>
        <p:nvPicPr>
          <p:cNvPr id="177" name="pasted-image.png"/>
          <p:cNvPicPr>
            <a:picLocks noChangeAspect="1"/>
          </p:cNvPicPr>
          <p:nvPr/>
        </p:nvPicPr>
        <p:blipFill>
          <a:blip r:embed="rId4">
            <a:extLst/>
          </a:blip>
          <a:stretch>
            <a:fillRect/>
          </a:stretch>
        </p:blipFill>
        <p:spPr>
          <a:xfrm>
            <a:off x="3469545" y="5110767"/>
            <a:ext cx="899088" cy="1152676"/>
          </a:xfrm>
          <a:prstGeom prst="rect">
            <a:avLst/>
          </a:prstGeom>
          <a:ln w="12700">
            <a:miter lim="400000"/>
          </a:ln>
        </p:spPr>
      </p:pic>
      <p:sp>
        <p:nvSpPr>
          <p:cNvPr id="178" name="Shape 178"/>
          <p:cNvSpPr/>
          <p:nvPr/>
        </p:nvSpPr>
        <p:spPr>
          <a:xfrm>
            <a:off x="3416862" y="6257130"/>
            <a:ext cx="1106489" cy="6327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347472">
              <a:spcBef>
                <a:spcPts val="400"/>
              </a:spcBef>
              <a:defRPr sz="1900">
                <a:latin typeface="Gill Sans"/>
                <a:ea typeface="Gill Sans"/>
                <a:cs typeface="Gill Sans"/>
                <a:sym typeface="Gill Sans"/>
              </a:defRPr>
            </a:lvl1pPr>
          </a:lstStyle>
          <a:p>
            <a:pPr/>
            <a:r>
              <a:t>Robin Harding</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1" name="Shape 181"/>
          <p:cNvSpPr/>
          <p:nvPr/>
        </p:nvSpPr>
        <p:spPr>
          <a:xfrm>
            <a:off x="1148524" y="1562783"/>
            <a:ext cx="6846952" cy="3732434"/>
          </a:xfrm>
          <a:prstGeom prst="rect">
            <a:avLst/>
          </a:prstGeom>
          <a:ln w="6350">
            <a:solidFill>
              <a:srgbClr val="000000"/>
            </a:solidFill>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379475">
              <a:spcBef>
                <a:spcPts val="400"/>
              </a:spcBef>
              <a:defRPr sz="4399">
                <a:latin typeface="Gill Sans SemiBold"/>
                <a:ea typeface="Gill Sans SemiBold"/>
                <a:cs typeface="Gill Sans SemiBold"/>
                <a:sym typeface="Gill Sans SemiBold"/>
              </a:defRPr>
            </a:lvl1pPr>
          </a:lstStyle>
          <a:p>
            <a:pPr/>
            <a:r>
              <a:t>You won’t understand what you’re doing in the labs or the essay assignment unless you attend the lectures and/or read the textbook.</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xfrm>
            <a:off x="2418142" y="-117450"/>
            <a:ext cx="4307716" cy="1006242"/>
          </a:xfrm>
          <a:prstGeom prst="rect">
            <a:avLst/>
          </a:prstGeom>
        </p:spPr>
        <p:txBody>
          <a:bodyPr/>
          <a:lstStyle>
            <a:lvl1pPr>
              <a:spcBef>
                <a:spcPts val="500"/>
              </a:spcBef>
              <a:defRPr sz="3200">
                <a:latin typeface="Gill Sans SemiBold"/>
                <a:ea typeface="Gill Sans SemiBold"/>
                <a:cs typeface="Gill Sans SemiBold"/>
                <a:sym typeface="Gill Sans SemiBold"/>
              </a:defRPr>
            </a:lvl1pPr>
          </a:lstStyle>
          <a:p>
            <a:pPr/>
            <a:r>
              <a:t>Books in the course</a:t>
            </a:r>
          </a:p>
        </p:txBody>
      </p:sp>
      <p:sp>
        <p:nvSpPr>
          <p:cNvPr id="184" name="Shape 1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7" name="Group 187"/>
          <p:cNvGrpSpPr/>
          <p:nvPr/>
        </p:nvGrpSpPr>
        <p:grpSpPr>
          <a:xfrm>
            <a:off x="5189004" y="881646"/>
            <a:ext cx="3437809" cy="5603621"/>
            <a:chOff x="0" y="0"/>
            <a:chExt cx="3437807" cy="5603619"/>
          </a:xfrm>
        </p:grpSpPr>
        <p:sp>
          <p:nvSpPr>
            <p:cNvPr id="185" name="Shape 185"/>
            <p:cNvSpPr/>
            <p:nvPr/>
          </p:nvSpPr>
          <p:spPr>
            <a:xfrm>
              <a:off x="0" y="4829495"/>
              <a:ext cx="3437808" cy="7741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rmAutofit fontScale="100000" lnSpcReduction="0"/>
            </a:bodyPr>
            <a:lstStyle>
              <a:lvl1pPr algn="ctr" defTabSz="434340">
                <a:spcBef>
                  <a:spcPts val="500"/>
                </a:spcBef>
                <a:defRPr sz="2375">
                  <a:latin typeface="Gill Sans"/>
                  <a:ea typeface="Gill Sans"/>
                  <a:cs typeface="Gill Sans"/>
                  <a:sym typeface="Gill Sans"/>
                </a:defRPr>
              </a:lvl1pPr>
            </a:lstStyle>
            <a:p>
              <a:pPr/>
              <a:r>
                <a:t>Thematic context in which to apply those ideas</a:t>
              </a:r>
            </a:p>
          </p:txBody>
        </p:sp>
        <p:pic>
          <p:nvPicPr>
            <p:cNvPr id="186" name="pasted-image.png"/>
            <p:cNvPicPr>
              <a:picLocks noChangeAspect="1"/>
            </p:cNvPicPr>
            <p:nvPr/>
          </p:nvPicPr>
          <p:blipFill>
            <a:blip r:embed="rId2">
              <a:extLst/>
            </a:blip>
            <a:stretch>
              <a:fillRect/>
            </a:stretch>
          </p:blipFill>
          <p:spPr>
            <a:xfrm>
              <a:off x="99338" y="0"/>
              <a:ext cx="3239131" cy="4844853"/>
            </a:xfrm>
            <a:prstGeom prst="rect">
              <a:avLst/>
            </a:prstGeom>
            <a:ln w="12700" cap="flat">
              <a:noFill/>
              <a:miter lim="400000"/>
            </a:ln>
            <a:effectLst/>
          </p:spPr>
        </p:pic>
      </p:grpSp>
      <p:grpSp>
        <p:nvGrpSpPr>
          <p:cNvPr id="190" name="Group 190"/>
          <p:cNvGrpSpPr/>
          <p:nvPr/>
        </p:nvGrpSpPr>
        <p:grpSpPr>
          <a:xfrm>
            <a:off x="595979" y="1045805"/>
            <a:ext cx="3802645" cy="5376903"/>
            <a:chOff x="0" y="0"/>
            <a:chExt cx="3802643" cy="5376901"/>
          </a:xfrm>
        </p:grpSpPr>
        <p:sp>
          <p:nvSpPr>
            <p:cNvPr id="188" name="Shape 188"/>
            <p:cNvSpPr/>
            <p:nvPr/>
          </p:nvSpPr>
          <p:spPr>
            <a:xfrm>
              <a:off x="0" y="4602777"/>
              <a:ext cx="3802644" cy="7741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rmAutofit fontScale="100000" lnSpcReduction="0"/>
            </a:bodyPr>
            <a:lstStyle>
              <a:lvl1pPr algn="ctr">
                <a:spcBef>
                  <a:spcPts val="500"/>
                </a:spcBef>
                <a:defRPr sz="2500">
                  <a:latin typeface="Gill Sans"/>
                  <a:ea typeface="Gill Sans"/>
                  <a:cs typeface="Gill Sans"/>
                  <a:sym typeface="Gill Sans"/>
                </a:defRPr>
              </a:lvl1pPr>
            </a:lstStyle>
            <a:p>
              <a:pPr/>
              <a:r>
                <a:t>Main concepts, techniques </a:t>
              </a:r>
            </a:p>
          </p:txBody>
        </p:sp>
        <p:pic>
          <p:nvPicPr>
            <p:cNvPr id="189" name="pasted-image.png"/>
            <p:cNvPicPr>
              <a:picLocks noChangeAspect="1"/>
            </p:cNvPicPr>
            <p:nvPr/>
          </p:nvPicPr>
          <p:blipFill>
            <a:blip r:embed="rId3">
              <a:extLst/>
            </a:blip>
            <a:stretch>
              <a:fillRect/>
            </a:stretch>
          </p:blipFill>
          <p:spPr>
            <a:xfrm>
              <a:off x="281756" y="0"/>
              <a:ext cx="3239131" cy="4612095"/>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2418142" y="-117450"/>
            <a:ext cx="4307716" cy="1006242"/>
          </a:xfrm>
          <a:prstGeom prst="rect">
            <a:avLst/>
          </a:prstGeom>
        </p:spPr>
        <p:txBody>
          <a:bodyPr/>
          <a:lstStyle>
            <a:lvl1pPr>
              <a:spcBef>
                <a:spcPts val="500"/>
              </a:spcBef>
              <a:defRPr sz="3200">
                <a:latin typeface="Gill Sans SemiBold"/>
                <a:ea typeface="Gill Sans SemiBold"/>
                <a:cs typeface="Gill Sans SemiBold"/>
                <a:sym typeface="Gill Sans SemiBold"/>
              </a:defRPr>
            </a:lvl1pPr>
          </a:lstStyle>
          <a:p>
            <a:pPr/>
            <a:r>
              <a:t>Software in the course</a:t>
            </a:r>
          </a:p>
        </p:txBody>
      </p:sp>
      <p:sp>
        <p:nvSpPr>
          <p:cNvPr id="193" name="Shape 1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4" name="pasted-image.png"/>
          <p:cNvPicPr>
            <a:picLocks noChangeAspect="1"/>
          </p:cNvPicPr>
          <p:nvPr/>
        </p:nvPicPr>
        <p:blipFill>
          <a:blip r:embed="rId2">
            <a:extLst/>
          </a:blip>
          <a:stretch>
            <a:fillRect/>
          </a:stretch>
        </p:blipFill>
        <p:spPr>
          <a:xfrm>
            <a:off x="702676" y="2998258"/>
            <a:ext cx="3399255" cy="1196539"/>
          </a:xfrm>
          <a:prstGeom prst="rect">
            <a:avLst/>
          </a:prstGeom>
          <a:ln w="12700">
            <a:miter lim="400000"/>
          </a:ln>
        </p:spPr>
      </p:pic>
      <p:pic>
        <p:nvPicPr>
          <p:cNvPr id="195" name="pasted-image.png"/>
          <p:cNvPicPr>
            <a:picLocks noChangeAspect="1"/>
          </p:cNvPicPr>
          <p:nvPr/>
        </p:nvPicPr>
        <p:blipFill>
          <a:blip r:embed="rId3">
            <a:extLst/>
          </a:blip>
          <a:stretch>
            <a:fillRect/>
          </a:stretch>
        </p:blipFill>
        <p:spPr>
          <a:xfrm>
            <a:off x="456988" y="1125285"/>
            <a:ext cx="1700893" cy="1290333"/>
          </a:xfrm>
          <a:prstGeom prst="rect">
            <a:avLst/>
          </a:prstGeom>
          <a:ln w="12700">
            <a:miter lim="400000"/>
          </a:ln>
        </p:spPr>
      </p:pic>
      <p:sp>
        <p:nvSpPr>
          <p:cNvPr id="196" name="Shape 196"/>
          <p:cNvSpPr/>
          <p:nvPr/>
        </p:nvSpPr>
        <p:spPr>
          <a:xfrm>
            <a:off x="3529136" y="1354727"/>
            <a:ext cx="5326875" cy="83145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The programming language we will use </a:t>
            </a:r>
          </a:p>
        </p:txBody>
      </p:sp>
      <p:sp>
        <p:nvSpPr>
          <p:cNvPr id="197" name="Shape 197"/>
          <p:cNvSpPr/>
          <p:nvPr/>
        </p:nvSpPr>
        <p:spPr>
          <a:xfrm>
            <a:off x="4629267" y="2863444"/>
            <a:ext cx="4431986" cy="156619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The user interface we will use (the program you should download)</a:t>
            </a:r>
          </a:p>
        </p:txBody>
      </p:sp>
      <p:pic>
        <p:nvPicPr>
          <p:cNvPr id="198" name="pasted-image.png"/>
          <p:cNvPicPr>
            <a:picLocks noChangeAspect="1"/>
          </p:cNvPicPr>
          <p:nvPr/>
        </p:nvPicPr>
        <p:blipFill>
          <a:blip r:embed="rId4">
            <a:extLst/>
          </a:blip>
          <a:stretch>
            <a:fillRect/>
          </a:stretch>
        </p:blipFill>
        <p:spPr>
          <a:xfrm>
            <a:off x="832131" y="4777437"/>
            <a:ext cx="4907679" cy="1870750"/>
          </a:xfrm>
          <a:prstGeom prst="rect">
            <a:avLst/>
          </a:prstGeom>
          <a:ln w="12700">
            <a:miter lim="400000"/>
          </a:ln>
        </p:spPr>
      </p:pic>
      <p:sp>
        <p:nvSpPr>
          <p:cNvPr id="199" name="Shape 199"/>
          <p:cNvSpPr/>
          <p:nvPr/>
        </p:nvSpPr>
        <p:spPr>
          <a:xfrm>
            <a:off x="6268277" y="4824852"/>
            <a:ext cx="2703447" cy="15661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500">
                <a:latin typeface="Gill Sans"/>
                <a:ea typeface="Gill Sans"/>
                <a:cs typeface="Gill Sans"/>
                <a:sym typeface="Gill Sans"/>
              </a:defRPr>
            </a:lvl1pPr>
          </a:lstStyle>
          <a:p>
            <a:pPr/>
            <a:r>
              <a:t>One way to get help when you’re stuck</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2" name="Shape 202"/>
          <p:cNvSpPr/>
          <p:nvPr/>
        </p:nvSpPr>
        <p:spPr>
          <a:xfrm>
            <a:off x="336635" y="359933"/>
            <a:ext cx="6101707" cy="9231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3100">
                <a:latin typeface="Gill Sans SemiBold"/>
                <a:ea typeface="Gill Sans SemiBold"/>
                <a:cs typeface="Gill Sans SemiBold"/>
                <a:sym typeface="Gill Sans SemiBold"/>
              </a:defRPr>
            </a:lvl1pPr>
          </a:lstStyle>
          <a:p>
            <a:pPr/>
            <a:r>
              <a:t>A typology of research questions</a:t>
            </a:r>
          </a:p>
        </p:txBody>
      </p:sp>
      <p:sp>
        <p:nvSpPr>
          <p:cNvPr id="203" name="Shape 203"/>
          <p:cNvSpPr/>
          <p:nvPr/>
        </p:nvSpPr>
        <p:spPr>
          <a:xfrm>
            <a:off x="315298" y="1399869"/>
            <a:ext cx="6498545" cy="53157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000">
                <a:latin typeface="Gill Sans"/>
                <a:ea typeface="Gill Sans"/>
                <a:cs typeface="Gill Sans"/>
                <a:sym typeface="Gill Sans"/>
              </a:defRPr>
            </a:pPr>
            <a:r>
              <a:rPr>
                <a:latin typeface="Gill Sans SemiBold"/>
                <a:ea typeface="Gill Sans SemiBold"/>
                <a:cs typeface="Gill Sans SemiBold"/>
                <a:sym typeface="Gill Sans SemiBold"/>
              </a:rPr>
              <a:t>Descriptive</a:t>
            </a:r>
            <a:r>
              <a:t> questions: </a:t>
            </a:r>
          </a:p>
          <a:p>
            <a:pPr marL="190500" indent="-190500">
              <a:spcBef>
                <a:spcPts val="500"/>
              </a:spcBef>
              <a:buSzPct val="100000"/>
              <a:buChar char="•"/>
              <a:defRPr sz="2000">
                <a:latin typeface="Gill Sans"/>
                <a:ea typeface="Gill Sans"/>
                <a:cs typeface="Gill Sans"/>
                <a:sym typeface="Gill Sans"/>
              </a:defRPr>
            </a:pPr>
            <a:r>
              <a:t>What proportion of UK citizens support leaving the EU?</a:t>
            </a:r>
          </a:p>
          <a:p>
            <a:pPr marL="190500" indent="-190500">
              <a:spcBef>
                <a:spcPts val="500"/>
              </a:spcBef>
              <a:buSzPct val="100000"/>
              <a:buChar char="•"/>
              <a:defRPr sz="2000">
                <a:latin typeface="Gill Sans"/>
                <a:ea typeface="Gill Sans"/>
                <a:cs typeface="Gill Sans"/>
                <a:sym typeface="Gill Sans"/>
              </a:defRPr>
            </a:pPr>
            <a:r>
              <a:t>Do democracies have better human rights records than non-democracies?</a:t>
            </a:r>
          </a:p>
          <a:p>
            <a:pPr>
              <a:spcBef>
                <a:spcPts val="500"/>
              </a:spcBef>
              <a:defRPr sz="2000">
                <a:latin typeface="Gill Sans"/>
                <a:ea typeface="Gill Sans"/>
                <a:cs typeface="Gill Sans"/>
                <a:sym typeface="Gill Sans"/>
              </a:defRPr>
            </a:pPr>
          </a:p>
          <a:p>
            <a:pPr>
              <a:spcBef>
                <a:spcPts val="500"/>
              </a:spcBef>
              <a:defRPr sz="2000">
                <a:latin typeface="Gill Sans"/>
                <a:ea typeface="Gill Sans"/>
                <a:cs typeface="Gill Sans"/>
                <a:sym typeface="Gill Sans"/>
              </a:defRPr>
            </a:pPr>
            <a:r>
              <a:rPr>
                <a:latin typeface="Gill Sans SemiBold"/>
                <a:ea typeface="Gill Sans SemiBold"/>
                <a:cs typeface="Gill Sans SemiBold"/>
                <a:sym typeface="Gill Sans SemiBold"/>
              </a:rPr>
              <a:t>Explanatory</a:t>
            </a:r>
            <a:r>
              <a:t> questions (</a:t>
            </a:r>
            <a:r>
              <a:rPr>
                <a:latin typeface="Gill Sans SemiBold"/>
                <a:ea typeface="Gill Sans SemiBold"/>
                <a:cs typeface="Gill Sans SemiBold"/>
                <a:sym typeface="Gill Sans SemiBold"/>
              </a:rPr>
              <a:t>reverse causal</a:t>
            </a:r>
            <a:r>
              <a:t> questions): </a:t>
            </a:r>
          </a:p>
          <a:p>
            <a:pPr marL="190500" indent="-190500">
              <a:spcBef>
                <a:spcPts val="500"/>
              </a:spcBef>
              <a:buSzPct val="100000"/>
              <a:buChar char="•"/>
              <a:defRPr sz="2000">
                <a:latin typeface="Gill Sans"/>
                <a:ea typeface="Gill Sans"/>
                <a:cs typeface="Gill Sans"/>
                <a:sym typeface="Gill Sans"/>
              </a:defRPr>
            </a:pPr>
            <a:r>
              <a:t>Why do democracies seldom fight wars against each other?</a:t>
            </a:r>
          </a:p>
          <a:p>
            <a:pPr marL="190500" indent="-190500">
              <a:spcBef>
                <a:spcPts val="500"/>
              </a:spcBef>
              <a:buSzPct val="100000"/>
              <a:buChar char="•"/>
              <a:defRPr sz="2000">
                <a:latin typeface="Gill Sans"/>
                <a:ea typeface="Gill Sans"/>
                <a:cs typeface="Gill Sans"/>
                <a:sym typeface="Gill Sans"/>
              </a:defRPr>
            </a:pPr>
            <a:r>
              <a:t>Why are incumbent legislators so likely to win re-election?</a:t>
            </a:r>
          </a:p>
          <a:p>
            <a:pPr marL="190500" indent="-190500">
              <a:spcBef>
                <a:spcPts val="500"/>
              </a:spcBef>
              <a:buSzPct val="100000"/>
              <a:buChar char="•"/>
              <a:defRPr sz="2000">
                <a:latin typeface="Gill Sans"/>
                <a:ea typeface="Gill Sans"/>
                <a:cs typeface="Gill Sans"/>
                <a:sym typeface="Gill Sans"/>
              </a:defRPr>
            </a:pPr>
            <a:r>
              <a:t>What caused the French revolution?</a:t>
            </a:r>
          </a:p>
          <a:p>
            <a:pPr>
              <a:spcBef>
                <a:spcPts val="500"/>
              </a:spcBef>
              <a:defRPr sz="2000">
                <a:latin typeface="Gill Sans"/>
                <a:ea typeface="Gill Sans"/>
                <a:cs typeface="Gill Sans"/>
                <a:sym typeface="Gill Sans"/>
              </a:defRPr>
            </a:pPr>
          </a:p>
          <a:p>
            <a:pPr>
              <a:spcBef>
                <a:spcPts val="500"/>
              </a:spcBef>
              <a:defRPr sz="2000">
                <a:latin typeface="Gill Sans SemiBold"/>
                <a:ea typeface="Gill Sans SemiBold"/>
                <a:cs typeface="Gill Sans SemiBold"/>
                <a:sym typeface="Gill Sans SemiBold"/>
              </a:defRPr>
            </a:pPr>
            <a:r>
              <a:t>Forward causal </a:t>
            </a:r>
            <a:r>
              <a:rPr>
                <a:latin typeface="Gill Sans"/>
                <a:ea typeface="Gill Sans"/>
                <a:cs typeface="Gill Sans"/>
                <a:sym typeface="Gill Sans"/>
              </a:rPr>
              <a:t>questions:</a:t>
            </a:r>
            <a:r>
              <a:t> </a:t>
            </a:r>
          </a:p>
          <a:p>
            <a:pPr marL="190500" indent="-190500">
              <a:spcBef>
                <a:spcPts val="500"/>
              </a:spcBef>
              <a:buSzPct val="100000"/>
              <a:buChar char="•"/>
              <a:defRPr sz="2000">
                <a:latin typeface="Gill Sans"/>
                <a:ea typeface="Gill Sans"/>
                <a:cs typeface="Gill Sans"/>
                <a:sym typeface="Gill Sans"/>
              </a:defRPr>
            </a:pPr>
            <a:r>
              <a:t>What is the effect of campaign spending on election outcomes?</a:t>
            </a:r>
          </a:p>
          <a:p>
            <a:pPr marL="190500" indent="-190500">
              <a:spcBef>
                <a:spcPts val="500"/>
              </a:spcBef>
              <a:buSzPct val="100000"/>
              <a:buChar char="•"/>
              <a:defRPr sz="2000">
                <a:latin typeface="Gill Sans"/>
                <a:ea typeface="Gill Sans"/>
                <a:cs typeface="Gill Sans"/>
                <a:sym typeface="Gill Sans"/>
              </a:defRPr>
            </a:pPr>
            <a:r>
              <a:t>What is the effect of consensus democracy on political stability? </a:t>
            </a:r>
          </a:p>
        </p:txBody>
      </p:sp>
      <p:pic>
        <p:nvPicPr>
          <p:cNvPr id="204" name="pasted-image.jpg"/>
          <p:cNvPicPr>
            <a:picLocks noChangeAspect="1"/>
          </p:cNvPicPr>
          <p:nvPr/>
        </p:nvPicPr>
        <p:blipFill>
          <a:blip r:embed="rId2">
            <a:extLst/>
          </a:blip>
          <a:stretch>
            <a:fillRect/>
          </a:stretch>
        </p:blipFill>
        <p:spPr>
          <a:xfrm>
            <a:off x="6770065" y="1437876"/>
            <a:ext cx="1812217" cy="1586077"/>
          </a:xfrm>
          <a:prstGeom prst="rect">
            <a:avLst/>
          </a:prstGeom>
          <a:ln w="12700">
            <a:miter lim="400000"/>
          </a:ln>
        </p:spPr>
      </p:pic>
      <p:pic>
        <p:nvPicPr>
          <p:cNvPr id="205" name="pasted-image.jpg"/>
          <p:cNvPicPr>
            <a:picLocks noChangeAspect="1"/>
          </p:cNvPicPr>
          <p:nvPr/>
        </p:nvPicPr>
        <p:blipFill>
          <a:blip r:embed="rId3">
            <a:extLst/>
          </a:blip>
          <a:stretch>
            <a:fillRect/>
          </a:stretch>
        </p:blipFill>
        <p:spPr>
          <a:xfrm>
            <a:off x="7008700" y="3264686"/>
            <a:ext cx="1222601" cy="1586078"/>
          </a:xfrm>
          <a:prstGeom prst="rect">
            <a:avLst/>
          </a:prstGeom>
          <a:ln w="12700">
            <a:miter lim="400000"/>
          </a:ln>
        </p:spPr>
      </p:pic>
      <p:grpSp>
        <p:nvGrpSpPr>
          <p:cNvPr id="210" name="Group 210"/>
          <p:cNvGrpSpPr/>
          <p:nvPr/>
        </p:nvGrpSpPr>
        <p:grpSpPr>
          <a:xfrm>
            <a:off x="6985000" y="5274479"/>
            <a:ext cx="1270000" cy="1131145"/>
            <a:chOff x="0" y="0"/>
            <a:chExt cx="1270000" cy="1131143"/>
          </a:xfrm>
        </p:grpSpPr>
        <p:sp>
          <p:nvSpPr>
            <p:cNvPr id="206" name="Shape 206"/>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207" name="Shape 207"/>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208" name="Shape 208"/>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209" name="Shape 209"/>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pasted-image.jpg"/>
          <p:cNvPicPr>
            <a:picLocks noChangeAspect="1"/>
          </p:cNvPicPr>
          <p:nvPr/>
        </p:nvPicPr>
        <p:blipFill>
          <a:blip r:embed="rId2">
            <a:extLst/>
          </a:blip>
          <a:stretch>
            <a:fillRect/>
          </a:stretch>
        </p:blipFill>
        <p:spPr>
          <a:xfrm>
            <a:off x="282281" y="420004"/>
            <a:ext cx="1544794" cy="1352025"/>
          </a:xfrm>
          <a:prstGeom prst="rect">
            <a:avLst/>
          </a:prstGeom>
          <a:ln w="12700">
            <a:miter lim="400000"/>
          </a:ln>
        </p:spPr>
      </p:pic>
      <p:sp>
        <p:nvSpPr>
          <p:cNvPr id="213" name="Shape 21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Shape 214"/>
          <p:cNvSpPr/>
          <p:nvPr/>
        </p:nvSpPr>
        <p:spPr>
          <a:xfrm>
            <a:off x="1398543" y="460602"/>
            <a:ext cx="7866599" cy="7834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600">
                <a:latin typeface="Gill Sans SemiBold"/>
                <a:ea typeface="Gill Sans SemiBold"/>
                <a:cs typeface="Gill Sans SemiBold"/>
                <a:sym typeface="Gill Sans SemiBold"/>
              </a:defRPr>
            </a:lvl1pPr>
          </a:lstStyle>
          <a:p>
            <a:pPr/>
            <a:r>
              <a:t>Research design for descriptive questions</a:t>
            </a:r>
          </a:p>
        </p:txBody>
      </p:sp>
      <p:sp>
        <p:nvSpPr>
          <p:cNvPr id="215" name="Shape 215"/>
          <p:cNvSpPr/>
          <p:nvPr/>
        </p:nvSpPr>
        <p:spPr>
          <a:xfrm>
            <a:off x="445923" y="1979797"/>
            <a:ext cx="8252153" cy="430085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spcBef>
                <a:spcPts val="500"/>
              </a:spcBef>
              <a:defRPr sz="2500">
                <a:latin typeface="Gill Sans"/>
                <a:ea typeface="Gill Sans"/>
                <a:cs typeface="Gill Sans"/>
                <a:sym typeface="Gill Sans"/>
              </a:defRPr>
            </a:pPr>
            <a:r>
              <a:t>Consider this question: “Is respect for human rights higher in democracies than in non-democracies?”</a:t>
            </a:r>
          </a:p>
          <a:p>
            <a:pPr>
              <a:spcBef>
                <a:spcPts val="500"/>
              </a:spcBef>
              <a:defRPr sz="2500">
                <a:latin typeface="Gill Sans"/>
                <a:ea typeface="Gill Sans"/>
                <a:cs typeface="Gill Sans"/>
                <a:sym typeface="Gill Sans"/>
              </a:defRPr>
            </a:pPr>
          </a:p>
          <a:p>
            <a:pPr>
              <a:spcBef>
                <a:spcPts val="500"/>
              </a:spcBef>
              <a:defRPr sz="2500">
                <a:latin typeface="Gill Sans"/>
                <a:ea typeface="Gill Sans"/>
                <a:cs typeface="Gill Sans"/>
                <a:sym typeface="Gill Sans"/>
              </a:defRPr>
            </a:pPr>
            <a:r>
              <a:t>Requires</a:t>
            </a:r>
          </a:p>
          <a:p>
            <a:pPr marL="250657" indent="-250657">
              <a:spcBef>
                <a:spcPts val="500"/>
              </a:spcBef>
              <a:buSzPct val="100000"/>
              <a:buChar char="•"/>
              <a:defRPr sz="2500">
                <a:latin typeface="Gill Sans"/>
                <a:ea typeface="Gill Sans"/>
                <a:cs typeface="Gill Sans"/>
                <a:sym typeface="Gill Sans"/>
              </a:defRPr>
            </a:pPr>
            <a:r>
              <a:t>defining concepts </a:t>
            </a:r>
            <a:r>
              <a:rPr>
                <a:solidFill>
                  <a:srgbClr val="535353"/>
                </a:solidFill>
              </a:rPr>
              <a:t>(democracy, respect for human rights)</a:t>
            </a:r>
            <a:r>
              <a:t>, deciding on a procedure for measuring them </a:t>
            </a:r>
            <a:r>
              <a:rPr>
                <a:solidFill>
                  <a:srgbClr val="535353"/>
                </a:solidFill>
              </a:rPr>
              <a:t>(Week 2)</a:t>
            </a:r>
          </a:p>
          <a:p>
            <a:pPr marL="250657" indent="-250657">
              <a:spcBef>
                <a:spcPts val="500"/>
              </a:spcBef>
              <a:buSzPct val="100000"/>
              <a:buChar char="•"/>
              <a:defRPr sz="2500">
                <a:latin typeface="Gill Sans"/>
                <a:ea typeface="Gill Sans"/>
                <a:cs typeface="Gill Sans"/>
                <a:sym typeface="Gill Sans"/>
              </a:defRPr>
            </a:pPr>
            <a:r>
              <a:t>communicating the resulting measures </a:t>
            </a:r>
            <a:r>
              <a:rPr>
                <a:solidFill>
                  <a:srgbClr val="535353"/>
                </a:solidFill>
              </a:rPr>
              <a:t>(Week 3)</a:t>
            </a:r>
            <a:r>
              <a:t> and their relationship </a:t>
            </a:r>
            <a:r>
              <a:rPr>
                <a:solidFill>
                  <a:srgbClr val="535353"/>
                </a:solidFill>
              </a:rPr>
              <a:t>(Week 5)</a:t>
            </a:r>
            <a:r>
              <a:t>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8" name="Shape 218"/>
          <p:cNvSpPr/>
          <p:nvPr/>
        </p:nvSpPr>
        <p:spPr>
          <a:xfrm>
            <a:off x="1521583" y="482803"/>
            <a:ext cx="7269534" cy="104923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600">
                <a:latin typeface="Gill Sans SemiBold"/>
                <a:ea typeface="Gill Sans SemiBold"/>
                <a:cs typeface="Gill Sans SemiBold"/>
                <a:sym typeface="Gill Sans SemiBold"/>
              </a:defRPr>
            </a:lvl1pPr>
          </a:lstStyle>
          <a:p>
            <a:pPr/>
            <a:r>
              <a:t>Characteristics of reverse causal questions (“why” questions)</a:t>
            </a:r>
          </a:p>
        </p:txBody>
      </p:sp>
      <p:sp>
        <p:nvSpPr>
          <p:cNvPr id="219" name="Shape 219"/>
          <p:cNvSpPr/>
          <p:nvPr/>
        </p:nvSpPr>
        <p:spPr>
          <a:xfrm>
            <a:off x="405851" y="2510214"/>
            <a:ext cx="8332298"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300">
                <a:latin typeface="Gill Sans"/>
                <a:ea typeface="Gill Sans"/>
                <a:cs typeface="Gill Sans"/>
                <a:sym typeface="Gill Sans"/>
              </a:defRPr>
            </a:pPr>
            <a:r>
              <a:t>Some start from a single </a:t>
            </a:r>
            <a:r>
              <a:rPr>
                <a:latin typeface="Gill Sans SemiBold"/>
                <a:ea typeface="Gill Sans SemiBold"/>
                <a:cs typeface="Gill Sans SemiBold"/>
                <a:sym typeface="Gill Sans SemiBold"/>
              </a:rPr>
              <a:t>event</a:t>
            </a:r>
            <a:r>
              <a:t> and seek to explain why it happened.</a:t>
            </a:r>
          </a:p>
        </p:txBody>
      </p:sp>
      <p:pic>
        <p:nvPicPr>
          <p:cNvPr id="220" name="pasted-image.jpg"/>
          <p:cNvPicPr>
            <a:picLocks noChangeAspect="1"/>
          </p:cNvPicPr>
          <p:nvPr/>
        </p:nvPicPr>
        <p:blipFill>
          <a:blip r:embed="rId2">
            <a:extLst/>
          </a:blip>
          <a:stretch>
            <a:fillRect/>
          </a:stretch>
        </p:blipFill>
        <p:spPr>
          <a:xfrm>
            <a:off x="241527" y="266997"/>
            <a:ext cx="1141483" cy="1480842"/>
          </a:xfrm>
          <a:prstGeom prst="rect">
            <a:avLst/>
          </a:prstGeom>
          <a:ln w="12700">
            <a:miter lim="400000"/>
          </a:ln>
        </p:spPr>
      </p:pic>
      <p:pic>
        <p:nvPicPr>
          <p:cNvPr id="221" name="pasted-image.png"/>
          <p:cNvPicPr>
            <a:picLocks noChangeAspect="1"/>
          </p:cNvPicPr>
          <p:nvPr/>
        </p:nvPicPr>
        <p:blipFill>
          <a:blip r:embed="rId3">
            <a:extLst/>
          </a:blip>
          <a:stretch>
            <a:fillRect/>
          </a:stretch>
        </p:blipFill>
        <p:spPr>
          <a:xfrm>
            <a:off x="4586400" y="4489469"/>
            <a:ext cx="4165509" cy="1807831"/>
          </a:xfrm>
          <a:prstGeom prst="rect">
            <a:avLst/>
          </a:prstGeom>
          <a:ln w="12700">
            <a:miter lim="400000"/>
          </a:ln>
        </p:spPr>
      </p:pic>
      <p:sp>
        <p:nvSpPr>
          <p:cNvPr id="222" name="Shape 222"/>
          <p:cNvSpPr/>
          <p:nvPr/>
        </p:nvSpPr>
        <p:spPr>
          <a:xfrm>
            <a:off x="4633674" y="3935436"/>
            <a:ext cx="4070961"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300">
                <a:latin typeface="Gill Sans"/>
                <a:ea typeface="Gill Sans"/>
                <a:cs typeface="Gill Sans"/>
                <a:sym typeface="Gill Sans"/>
              </a:defRPr>
            </a:pPr>
            <a:r>
              <a:rPr>
                <a:latin typeface="Gill Sans SemiBold"/>
                <a:ea typeface="Gill Sans SemiBold"/>
                <a:cs typeface="Gill Sans SemiBold"/>
                <a:sym typeface="Gill Sans SemiBold"/>
              </a:rPr>
              <a:t>An event:</a:t>
            </a:r>
            <a:r>
              <a:t> the French revolution</a:t>
            </a:r>
          </a:p>
        </p:txBody>
      </p:sp>
      <p:sp>
        <p:nvSpPr>
          <p:cNvPr id="223" name="Shape 223"/>
          <p:cNvSpPr/>
          <p:nvPr/>
        </p:nvSpPr>
        <p:spPr>
          <a:xfrm>
            <a:off x="919528" y="3530309"/>
            <a:ext cx="2479213" cy="6722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SemiBold"/>
                <a:ea typeface="Gill Sans SemiBold"/>
                <a:cs typeface="Gill Sans SemiBold"/>
                <a:sym typeface="Gill Sans SemiBold"/>
              </a:defRPr>
            </a:lvl1pPr>
          </a:lstStyle>
          <a:p>
            <a:pPr/>
            <a:r>
              <a:t>Potential causes</a:t>
            </a:r>
          </a:p>
        </p:txBody>
      </p:sp>
      <p:sp>
        <p:nvSpPr>
          <p:cNvPr id="224" name="Shape 224"/>
          <p:cNvSpPr/>
          <p:nvPr/>
        </p:nvSpPr>
        <p:spPr>
          <a:xfrm>
            <a:off x="1041956" y="4233316"/>
            <a:ext cx="2234357" cy="57980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a:ea typeface="Gill Sans"/>
                <a:cs typeface="Gill Sans"/>
                <a:sym typeface="Gill Sans"/>
              </a:defRPr>
            </a:lvl1pPr>
          </a:lstStyle>
          <a:p>
            <a:pPr/>
            <a:r>
              <a:t>Bad harvests</a:t>
            </a:r>
          </a:p>
        </p:txBody>
      </p:sp>
      <p:sp>
        <p:nvSpPr>
          <p:cNvPr id="225" name="Shape 225"/>
          <p:cNvSpPr/>
          <p:nvPr/>
        </p:nvSpPr>
        <p:spPr>
          <a:xfrm>
            <a:off x="809785" y="4802605"/>
            <a:ext cx="2828670" cy="69612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a:ea typeface="Gill Sans"/>
                <a:cs typeface="Gill Sans"/>
                <a:sym typeface="Gill Sans"/>
              </a:defRPr>
            </a:lvl1pPr>
          </a:lstStyle>
          <a:p>
            <a:pPr/>
            <a:r>
              <a:t>The Enlightenment</a:t>
            </a:r>
          </a:p>
        </p:txBody>
      </p:sp>
      <p:sp>
        <p:nvSpPr>
          <p:cNvPr id="226" name="Shape 226"/>
          <p:cNvSpPr/>
          <p:nvPr/>
        </p:nvSpPr>
        <p:spPr>
          <a:xfrm>
            <a:off x="809785" y="5484915"/>
            <a:ext cx="2828670" cy="87297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a:ea typeface="Gill Sans"/>
                <a:cs typeface="Gill Sans"/>
                <a:sym typeface="Gill Sans"/>
              </a:defRPr>
            </a:lvl1pPr>
          </a:lstStyle>
          <a:p>
            <a:pPr/>
            <a:r>
              <a:t>War debts</a:t>
            </a:r>
          </a:p>
        </p:txBody>
      </p:sp>
      <p:sp>
        <p:nvSpPr>
          <p:cNvPr id="227" name="Shape 227"/>
          <p:cNvSpPr/>
          <p:nvPr/>
        </p:nvSpPr>
        <p:spPr>
          <a:xfrm>
            <a:off x="3125429" y="4622635"/>
            <a:ext cx="1136914" cy="422175"/>
          </a:xfrm>
          <a:prstGeom prst="line">
            <a:avLst/>
          </a:prstGeom>
          <a:ln w="25400">
            <a:solidFill>
              <a:srgbClr val="000000"/>
            </a:solidFill>
            <a:bevel/>
            <a:tailEnd type="triangle"/>
          </a:ln>
        </p:spPr>
        <p:txBody>
          <a:bodyPr lIns="45719" rIns="45719"/>
          <a:lstStyle/>
          <a:p>
            <a:pPr>
              <a:defRPr sz="1200">
                <a:latin typeface="+mn-lt"/>
                <a:ea typeface="+mn-ea"/>
                <a:cs typeface="+mn-cs"/>
                <a:sym typeface="Helvetica"/>
              </a:defRPr>
            </a:pPr>
          </a:p>
        </p:txBody>
      </p:sp>
      <p:sp>
        <p:nvSpPr>
          <p:cNvPr id="228" name="Shape 228"/>
          <p:cNvSpPr/>
          <p:nvPr/>
        </p:nvSpPr>
        <p:spPr>
          <a:xfrm>
            <a:off x="3609461" y="5185502"/>
            <a:ext cx="697492" cy="161405"/>
          </a:xfrm>
          <a:prstGeom prst="line">
            <a:avLst/>
          </a:prstGeom>
          <a:ln w="25400">
            <a:solidFill>
              <a:srgbClr val="000000"/>
            </a:solidFill>
            <a:bevel/>
            <a:tailEnd type="triangle"/>
          </a:ln>
        </p:spPr>
        <p:txBody>
          <a:bodyPr lIns="45719" rIns="45719"/>
          <a:lstStyle/>
          <a:p>
            <a:pPr>
              <a:defRPr sz="1200">
                <a:latin typeface="+mn-lt"/>
                <a:ea typeface="+mn-ea"/>
                <a:cs typeface="+mn-cs"/>
                <a:sym typeface="Helvetica"/>
              </a:defRPr>
            </a:pPr>
          </a:p>
        </p:txBody>
      </p:sp>
      <p:sp>
        <p:nvSpPr>
          <p:cNvPr id="229" name="Shape 229"/>
          <p:cNvSpPr/>
          <p:nvPr/>
        </p:nvSpPr>
        <p:spPr>
          <a:xfrm flipV="1">
            <a:off x="3483915" y="5662888"/>
            <a:ext cx="788942" cy="226569"/>
          </a:xfrm>
          <a:prstGeom prst="line">
            <a:avLst/>
          </a:prstGeom>
          <a:ln w="25400">
            <a:solidFill>
              <a:srgbClr val="000000"/>
            </a:solidFill>
            <a:bevel/>
            <a:tailEnd type="triangle"/>
          </a:ln>
        </p:spPr>
        <p:txBody>
          <a:bodyPr lIns="45719" rIns="45719"/>
          <a:lstStyle/>
          <a:p>
            <a:pPr>
              <a:defRPr sz="1200">
                <a:latin typeface="+mn-lt"/>
                <a:ea typeface="+mn-ea"/>
                <a:cs typeface="+mn-cs"/>
                <a:sym typeface="Helvetica"/>
              </a:defRPr>
            </a:p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2" name="Shape 232"/>
          <p:cNvSpPr/>
          <p:nvPr/>
        </p:nvSpPr>
        <p:spPr>
          <a:xfrm>
            <a:off x="1521583" y="482803"/>
            <a:ext cx="7269534" cy="104923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600">
                <a:latin typeface="Gill Sans SemiBold"/>
                <a:ea typeface="Gill Sans SemiBold"/>
                <a:cs typeface="Gill Sans SemiBold"/>
                <a:sym typeface="Gill Sans SemiBold"/>
              </a:defRPr>
            </a:lvl1pPr>
          </a:lstStyle>
          <a:p>
            <a:pPr/>
            <a:r>
              <a:t>Characteristics of reverse causal questions (“why” questions) (2)</a:t>
            </a:r>
          </a:p>
        </p:txBody>
      </p:sp>
      <p:sp>
        <p:nvSpPr>
          <p:cNvPr id="233" name="Shape 233"/>
          <p:cNvSpPr/>
          <p:nvPr/>
        </p:nvSpPr>
        <p:spPr>
          <a:xfrm>
            <a:off x="552595" y="2393150"/>
            <a:ext cx="831329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300">
                <a:latin typeface="Gill Sans"/>
                <a:ea typeface="Gill Sans"/>
                <a:cs typeface="Gill Sans"/>
                <a:sym typeface="Gill Sans"/>
              </a:defRPr>
            </a:pPr>
            <a:r>
              <a:t>Others start from a </a:t>
            </a:r>
            <a:r>
              <a:rPr>
                <a:latin typeface="Gill Sans SemiBold"/>
                <a:ea typeface="Gill Sans SemiBold"/>
                <a:cs typeface="Gill Sans SemiBold"/>
                <a:sym typeface="Gill Sans SemiBold"/>
              </a:rPr>
              <a:t>pattern</a:t>
            </a:r>
            <a:r>
              <a:t> and seek to explain why it holds. </a:t>
            </a:r>
          </a:p>
        </p:txBody>
      </p:sp>
      <p:pic>
        <p:nvPicPr>
          <p:cNvPr id="234" name="pasted-image.jpg"/>
          <p:cNvPicPr>
            <a:picLocks noChangeAspect="1"/>
          </p:cNvPicPr>
          <p:nvPr/>
        </p:nvPicPr>
        <p:blipFill>
          <a:blip r:embed="rId2">
            <a:extLst/>
          </a:blip>
          <a:stretch>
            <a:fillRect/>
          </a:stretch>
        </p:blipFill>
        <p:spPr>
          <a:xfrm>
            <a:off x="241527" y="266997"/>
            <a:ext cx="1141483" cy="1480842"/>
          </a:xfrm>
          <a:prstGeom prst="rect">
            <a:avLst/>
          </a:prstGeom>
          <a:ln w="12700">
            <a:miter lim="400000"/>
          </a:ln>
        </p:spPr>
      </p:pic>
      <p:sp>
        <p:nvSpPr>
          <p:cNvPr id="235" name="Shape 235"/>
          <p:cNvSpPr/>
          <p:nvPr/>
        </p:nvSpPr>
        <p:spPr>
          <a:xfrm>
            <a:off x="5254820" y="3031024"/>
            <a:ext cx="2828669" cy="118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500"/>
              </a:spcBef>
              <a:defRPr sz="2300">
                <a:latin typeface="Gill Sans"/>
                <a:ea typeface="Gill Sans"/>
                <a:cs typeface="Gill Sans"/>
                <a:sym typeface="Gill Sans"/>
              </a:defRPr>
            </a:pPr>
            <a:r>
              <a:rPr>
                <a:latin typeface="Gill Sans SemiBold"/>
                <a:ea typeface="Gill Sans SemiBold"/>
                <a:cs typeface="Gill Sans SemiBold"/>
                <a:sym typeface="Gill Sans SemiBold"/>
              </a:rPr>
              <a:t>A pattern:</a:t>
            </a:r>
            <a:r>
              <a:t> </a:t>
            </a:r>
          </a:p>
          <a:p>
            <a:pPr algn="ctr">
              <a:spcBef>
                <a:spcPts val="500"/>
              </a:spcBef>
              <a:defRPr sz="2300">
                <a:latin typeface="Gill Sans"/>
                <a:ea typeface="Gill Sans"/>
                <a:cs typeface="Gill Sans"/>
                <a:sym typeface="Gill Sans"/>
              </a:defRPr>
            </a:pPr>
            <a:r>
              <a:t>democracies tend not to fight one another</a:t>
            </a:r>
          </a:p>
        </p:txBody>
      </p:sp>
      <p:sp>
        <p:nvSpPr>
          <p:cNvPr id="236" name="Shape 236"/>
          <p:cNvSpPr/>
          <p:nvPr/>
        </p:nvSpPr>
        <p:spPr>
          <a:xfrm>
            <a:off x="566132" y="3504234"/>
            <a:ext cx="3315977" cy="68109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SemiBold"/>
                <a:ea typeface="Gill Sans SemiBold"/>
                <a:cs typeface="Gill Sans SemiBold"/>
                <a:sym typeface="Gill Sans SemiBold"/>
              </a:defRPr>
            </a:lvl1pPr>
          </a:lstStyle>
          <a:p>
            <a:pPr/>
            <a:r>
              <a:t>Potential explanations</a:t>
            </a:r>
          </a:p>
        </p:txBody>
      </p:sp>
      <p:sp>
        <p:nvSpPr>
          <p:cNvPr id="237" name="Shape 237"/>
          <p:cNvSpPr/>
          <p:nvPr/>
        </p:nvSpPr>
        <p:spPr>
          <a:xfrm>
            <a:off x="1041956" y="4078628"/>
            <a:ext cx="2364328" cy="87297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a:ea typeface="Gill Sans"/>
                <a:cs typeface="Gill Sans"/>
                <a:sym typeface="Gill Sans"/>
              </a:defRPr>
            </a:lvl1pPr>
          </a:lstStyle>
          <a:p>
            <a:pPr/>
            <a:r>
              <a:t>Economic development</a:t>
            </a:r>
          </a:p>
        </p:txBody>
      </p:sp>
      <p:sp>
        <p:nvSpPr>
          <p:cNvPr id="238" name="Shape 238"/>
          <p:cNvSpPr/>
          <p:nvPr/>
        </p:nvSpPr>
        <p:spPr>
          <a:xfrm>
            <a:off x="720302" y="4849374"/>
            <a:ext cx="2828669" cy="69612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a:ea typeface="Gill Sans"/>
                <a:cs typeface="Gill Sans"/>
                <a:sym typeface="Gill Sans"/>
              </a:defRPr>
            </a:lvl1pPr>
          </a:lstStyle>
          <a:p>
            <a:pPr/>
            <a:r>
              <a:t>Education and values</a:t>
            </a:r>
          </a:p>
        </p:txBody>
      </p:sp>
      <p:sp>
        <p:nvSpPr>
          <p:cNvPr id="239" name="Shape 239"/>
          <p:cNvSpPr/>
          <p:nvPr/>
        </p:nvSpPr>
        <p:spPr>
          <a:xfrm>
            <a:off x="720302" y="5484915"/>
            <a:ext cx="2828669" cy="87297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2500">
                <a:latin typeface="Gill Sans"/>
                <a:ea typeface="Gill Sans"/>
                <a:cs typeface="Gill Sans"/>
                <a:sym typeface="Gill Sans"/>
              </a:defRPr>
            </a:lvl1pPr>
          </a:lstStyle>
          <a:p>
            <a:pPr/>
            <a:r>
              <a:t>Popular sovereignty</a:t>
            </a:r>
          </a:p>
        </p:txBody>
      </p:sp>
      <p:sp>
        <p:nvSpPr>
          <p:cNvPr id="240" name="Shape 240"/>
          <p:cNvSpPr/>
          <p:nvPr/>
        </p:nvSpPr>
        <p:spPr>
          <a:xfrm>
            <a:off x="3125428" y="4622636"/>
            <a:ext cx="2131958" cy="236156"/>
          </a:xfrm>
          <a:prstGeom prst="line">
            <a:avLst/>
          </a:prstGeom>
          <a:ln w="25400">
            <a:solidFill>
              <a:srgbClr val="000000"/>
            </a:solidFill>
            <a:bevel/>
            <a:tailEnd type="triangle"/>
          </a:ln>
        </p:spPr>
        <p:txBody>
          <a:bodyPr lIns="45719" rIns="45719"/>
          <a:lstStyle/>
          <a:p>
            <a:pPr>
              <a:defRPr sz="1200">
                <a:latin typeface="+mn-lt"/>
                <a:ea typeface="+mn-ea"/>
                <a:cs typeface="+mn-cs"/>
                <a:sym typeface="Helvetica"/>
              </a:defRPr>
            </a:pPr>
          </a:p>
        </p:txBody>
      </p:sp>
      <p:sp>
        <p:nvSpPr>
          <p:cNvPr id="241" name="Shape 241"/>
          <p:cNvSpPr/>
          <p:nvPr/>
        </p:nvSpPr>
        <p:spPr>
          <a:xfrm>
            <a:off x="3634498" y="5270706"/>
            <a:ext cx="1662399" cy="1"/>
          </a:xfrm>
          <a:prstGeom prst="line">
            <a:avLst/>
          </a:prstGeom>
          <a:ln w="25400">
            <a:solidFill>
              <a:srgbClr val="000000"/>
            </a:solidFill>
            <a:bevel/>
            <a:tailEnd type="triangle"/>
          </a:ln>
        </p:spPr>
        <p:txBody>
          <a:bodyPr lIns="45719" rIns="45719"/>
          <a:lstStyle/>
          <a:p>
            <a:pPr>
              <a:defRPr sz="1200">
                <a:latin typeface="+mn-lt"/>
                <a:ea typeface="+mn-ea"/>
                <a:cs typeface="+mn-cs"/>
                <a:sym typeface="Helvetica"/>
              </a:defRPr>
            </a:pPr>
          </a:p>
        </p:txBody>
      </p:sp>
      <p:sp>
        <p:nvSpPr>
          <p:cNvPr id="242" name="Shape 242"/>
          <p:cNvSpPr/>
          <p:nvPr/>
        </p:nvSpPr>
        <p:spPr>
          <a:xfrm flipV="1">
            <a:off x="3483915" y="5674603"/>
            <a:ext cx="1806435" cy="214854"/>
          </a:xfrm>
          <a:prstGeom prst="line">
            <a:avLst/>
          </a:prstGeom>
          <a:ln w="25400">
            <a:solidFill>
              <a:srgbClr val="000000"/>
            </a:solidFill>
            <a:bevel/>
            <a:tailEnd type="triangle"/>
          </a:ln>
        </p:spPr>
        <p:txBody>
          <a:bodyPr lIns="45719" rIns="45719"/>
          <a:lstStyle/>
          <a:p>
            <a:pPr>
              <a:defRPr sz="1200">
                <a:latin typeface="+mn-lt"/>
                <a:ea typeface="+mn-ea"/>
                <a:cs typeface="+mn-cs"/>
                <a:sym typeface="Helvetica"/>
              </a:defRPr>
            </a:pPr>
          </a:p>
        </p:txBody>
      </p:sp>
      <p:pic>
        <p:nvPicPr>
          <p:cNvPr id="243" name="dataset_icon.png"/>
          <p:cNvPicPr>
            <a:picLocks noChangeAspect="1"/>
          </p:cNvPicPr>
          <p:nvPr/>
        </p:nvPicPr>
        <p:blipFill>
          <a:blip r:embed="rId3">
            <a:extLst/>
          </a:blip>
          <a:stretch>
            <a:fillRect/>
          </a:stretch>
        </p:blipFill>
        <p:spPr>
          <a:xfrm>
            <a:off x="5777677" y="4415151"/>
            <a:ext cx="1782954" cy="2015513"/>
          </a:xfrm>
          <a:prstGeom prst="rect">
            <a:avLst/>
          </a:prstGeom>
          <a:ln w="25400">
            <a:solidFill>
              <a:schemeClr val="accent1"/>
            </a:solidFill>
            <a:bevel/>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6" name="Shape 246"/>
          <p:cNvSpPr/>
          <p:nvPr/>
        </p:nvSpPr>
        <p:spPr>
          <a:xfrm>
            <a:off x="1521583" y="482803"/>
            <a:ext cx="7269534" cy="104923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600">
                <a:latin typeface="Gill Sans SemiBold"/>
                <a:ea typeface="Gill Sans SemiBold"/>
                <a:cs typeface="Gill Sans SemiBold"/>
                <a:sym typeface="Gill Sans SemiBold"/>
              </a:defRPr>
            </a:lvl1pPr>
          </a:lstStyle>
          <a:p>
            <a:pPr/>
            <a:r>
              <a:t>How do we assess explanations?</a:t>
            </a:r>
          </a:p>
        </p:txBody>
      </p:sp>
      <p:sp>
        <p:nvSpPr>
          <p:cNvPr id="247" name="Shape 247"/>
          <p:cNvSpPr/>
          <p:nvPr/>
        </p:nvSpPr>
        <p:spPr>
          <a:xfrm>
            <a:off x="821044" y="2264838"/>
            <a:ext cx="7501912" cy="31018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300">
                <a:latin typeface="Gill Sans"/>
                <a:ea typeface="Gill Sans"/>
                <a:cs typeface="Gill Sans"/>
                <a:sym typeface="Gill Sans"/>
              </a:defRPr>
            </a:pPr>
            <a:r>
              <a:t>A good explanation</a:t>
            </a:r>
          </a:p>
          <a:p>
            <a:pPr marL="230605" indent="-230605">
              <a:spcBef>
                <a:spcPts val="500"/>
              </a:spcBef>
              <a:buSzPct val="100000"/>
              <a:buChar char="•"/>
              <a:defRPr sz="2300">
                <a:latin typeface="Gill Sans"/>
                <a:ea typeface="Gill Sans"/>
                <a:cs typeface="Gill Sans"/>
                <a:sym typeface="Gill Sans"/>
              </a:defRPr>
            </a:pPr>
            <a:r>
              <a:t>is, or would have been, useful for prediction</a:t>
            </a:r>
          </a:p>
          <a:p>
            <a:pPr marL="230605" indent="-230605">
              <a:spcBef>
                <a:spcPts val="500"/>
              </a:spcBef>
              <a:buSzPct val="100000"/>
              <a:buChar char="•"/>
              <a:defRPr sz="2300">
                <a:latin typeface="Gill Sans"/>
                <a:ea typeface="Gill Sans"/>
                <a:cs typeface="Gill Sans"/>
                <a:sym typeface="Gill Sans"/>
              </a:defRPr>
            </a:pPr>
            <a:r>
              <a:t>includes an account of </a:t>
            </a:r>
            <a:r>
              <a:rPr>
                <a:latin typeface="Gill Sans SemiBold"/>
                <a:ea typeface="Gill Sans SemiBold"/>
                <a:cs typeface="Gill Sans SemiBold"/>
                <a:sym typeface="Gill Sans SemiBold"/>
              </a:rPr>
              <a:t>how</a:t>
            </a:r>
            <a:r>
              <a:t> the causes produced the effects (</a:t>
            </a:r>
            <a:r>
              <a:rPr>
                <a:latin typeface="Gill Sans SemiBold"/>
                <a:ea typeface="Gill Sans SemiBold"/>
                <a:cs typeface="Gill Sans SemiBold"/>
                <a:sym typeface="Gill Sans SemiBold"/>
              </a:rPr>
              <a:t>mechanisms, </a:t>
            </a:r>
            <a:r>
              <a:t>or</a:t>
            </a:r>
            <a:r>
              <a:rPr>
                <a:latin typeface="Gill Sans SemiBold"/>
                <a:ea typeface="Gill Sans SemiBold"/>
                <a:cs typeface="Gill Sans SemiBold"/>
                <a:sym typeface="Gill Sans SemiBold"/>
              </a:rPr>
              <a:t> theory</a:t>
            </a:r>
            <a:r>
              <a:t>)</a:t>
            </a:r>
          </a:p>
          <a:p>
            <a:pPr marL="230605" indent="-230605">
              <a:spcBef>
                <a:spcPts val="500"/>
              </a:spcBef>
              <a:buSzPct val="100000"/>
              <a:buChar char="•"/>
              <a:defRPr sz="2300">
                <a:latin typeface="Gill Sans"/>
                <a:ea typeface="Gill Sans"/>
                <a:cs typeface="Gill Sans"/>
                <a:sym typeface="Gill Sans"/>
              </a:defRPr>
            </a:pPr>
            <a:r>
              <a:t>converts a </a:t>
            </a:r>
            <a:r>
              <a:rPr>
                <a:latin typeface="Gill Sans SemiBold"/>
                <a:ea typeface="Gill Sans SemiBold"/>
                <a:cs typeface="Gill Sans SemiBold"/>
                <a:sym typeface="Gill Sans SemiBold"/>
              </a:rPr>
              <a:t>puzzle</a:t>
            </a:r>
            <a:r>
              <a:t> into a “matter of course” (Peirce, 1903) </a:t>
            </a:r>
            <a:r>
              <a:rPr>
                <a:solidFill>
                  <a:srgbClr val="535353"/>
                </a:solidFill>
              </a:rPr>
              <a:t>[inevitability]</a:t>
            </a:r>
            <a:r>
              <a:t> </a:t>
            </a:r>
          </a:p>
          <a:p>
            <a:pPr marL="230605" indent="-230605">
              <a:spcBef>
                <a:spcPts val="500"/>
              </a:spcBef>
              <a:buSzPct val="100000"/>
              <a:buChar char="•"/>
              <a:defRPr sz="2300">
                <a:latin typeface="Gill Sans"/>
                <a:ea typeface="Gill Sans"/>
                <a:cs typeface="Gill Sans"/>
                <a:sym typeface="Gill Sans"/>
              </a:defRPr>
            </a:pPr>
            <a:r>
              <a:t>is “hard to vary” (Deutsch, 2011), i.e. doesn’t work if you alter elements of it    </a:t>
            </a:r>
          </a:p>
        </p:txBody>
      </p:sp>
      <p:pic>
        <p:nvPicPr>
          <p:cNvPr id="248" name="pasted-image.jpg"/>
          <p:cNvPicPr>
            <a:picLocks noChangeAspect="1"/>
          </p:cNvPicPr>
          <p:nvPr/>
        </p:nvPicPr>
        <p:blipFill>
          <a:blip r:embed="rId2">
            <a:extLst/>
          </a:blip>
          <a:stretch>
            <a:fillRect/>
          </a:stretch>
        </p:blipFill>
        <p:spPr>
          <a:xfrm>
            <a:off x="241527" y="266997"/>
            <a:ext cx="1141483" cy="1480842"/>
          </a:xfrm>
          <a:prstGeom prst="rect">
            <a:avLst/>
          </a:prstGeom>
          <a:ln w="12700">
            <a:miter lim="400000"/>
          </a:ln>
        </p:spPr>
      </p:pic>
      <p:sp>
        <p:nvSpPr>
          <p:cNvPr id="249" name="Shape 249"/>
          <p:cNvSpPr/>
          <p:nvPr/>
        </p:nvSpPr>
        <p:spPr>
          <a:xfrm>
            <a:off x="638700" y="6026151"/>
            <a:ext cx="7866599"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latin typeface="Gill Sans"/>
                <a:ea typeface="Gill Sans"/>
                <a:cs typeface="Gill Sans"/>
                <a:sym typeface="Gill Sans"/>
              </a:defRPr>
            </a:lvl1pPr>
          </a:lstStyle>
          <a:p>
            <a:pPr/>
            <a:r>
              <a:t>For more on answering explanatory questions, see Andrew Gelman and Guido Imbens, “Why ask why? Forward causal inference and reverse causal questions”, unpublished manuscript 2013.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xfrm>
            <a:off x="2317473" y="384322"/>
            <a:ext cx="4333116" cy="655167"/>
          </a:xfrm>
          <a:prstGeom prst="rect">
            <a:avLst/>
          </a:prstGeom>
        </p:spPr>
        <p:txBody>
          <a:bodyPr/>
          <a:lstStyle>
            <a:lvl1pPr>
              <a:spcBef>
                <a:spcPts val="500"/>
              </a:spcBef>
              <a:defRPr sz="3200">
                <a:latin typeface="Gill Sans SemiBold"/>
                <a:ea typeface="Gill Sans SemiBold"/>
                <a:cs typeface="Gill Sans SemiBold"/>
                <a:sym typeface="Gill Sans SemiBold"/>
              </a:defRPr>
            </a:lvl1pPr>
          </a:lstStyle>
          <a:p>
            <a:pPr/>
            <a:r>
              <a:t>Our aims</a:t>
            </a:r>
          </a:p>
        </p:txBody>
      </p:sp>
      <p:sp>
        <p:nvSpPr>
          <p:cNvPr id="114" name="Shape 114"/>
          <p:cNvSpPr/>
          <p:nvPr/>
        </p:nvSpPr>
        <p:spPr>
          <a:xfrm>
            <a:off x="1107713" y="1846756"/>
            <a:ext cx="6928574" cy="19230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marL="250657" indent="-250657">
              <a:spcBef>
                <a:spcPts val="500"/>
              </a:spcBef>
              <a:buSzPct val="100000"/>
              <a:buChar char="•"/>
              <a:defRPr sz="2500">
                <a:latin typeface="Gill Sans"/>
                <a:ea typeface="Gill Sans"/>
                <a:cs typeface="Gill Sans"/>
                <a:sym typeface="Gill Sans"/>
              </a:defRPr>
            </a:pPr>
            <a:r>
              <a:t>Improve your ability to </a:t>
            </a:r>
            <a:r>
              <a:rPr>
                <a:latin typeface="Gill Sans SemiBold"/>
                <a:ea typeface="Gill Sans SemiBold"/>
                <a:cs typeface="Gill Sans SemiBold"/>
                <a:sym typeface="Gill Sans SemiBold"/>
              </a:rPr>
              <a:t>assess</a:t>
            </a:r>
            <a:r>
              <a:t> </a:t>
            </a:r>
            <a:r>
              <a:rPr>
                <a:latin typeface="Gill Sans SemiBold"/>
                <a:ea typeface="Gill Sans SemiBold"/>
                <a:cs typeface="Gill Sans SemiBold"/>
                <a:sym typeface="Gill Sans SemiBold"/>
              </a:rPr>
              <a:t>evidence on empirical questions</a:t>
            </a:r>
            <a:r>
              <a:t>.</a:t>
            </a:r>
          </a:p>
          <a:p>
            <a:pPr marL="250657" indent="-250657">
              <a:spcBef>
                <a:spcPts val="500"/>
              </a:spcBef>
              <a:buSzPct val="100000"/>
              <a:buChar char="•"/>
              <a:defRPr sz="2500">
                <a:latin typeface="Gill Sans"/>
                <a:ea typeface="Gill Sans"/>
                <a:cs typeface="Gill Sans"/>
                <a:sym typeface="Gill Sans"/>
              </a:defRPr>
            </a:pPr>
            <a:r>
              <a:t>Give you the tools to </a:t>
            </a:r>
            <a:r>
              <a:rPr>
                <a:latin typeface="Gill Sans SemiBold"/>
                <a:ea typeface="Gill Sans SemiBold"/>
                <a:cs typeface="Gill Sans SemiBold"/>
                <a:sym typeface="Gill Sans SemiBold"/>
              </a:rPr>
              <a:t>do your own data analysis</a:t>
            </a:r>
            <a:r>
              <a:t>.</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pasted-image.jpg"/>
          <p:cNvPicPr>
            <a:picLocks noChangeAspect="1"/>
          </p:cNvPicPr>
          <p:nvPr/>
        </p:nvPicPr>
        <p:blipFill>
          <a:blip r:embed="rId2">
            <a:extLst/>
          </a:blip>
          <a:stretch>
            <a:fillRect/>
          </a:stretch>
        </p:blipFill>
        <p:spPr>
          <a:xfrm>
            <a:off x="5738587" y="1759686"/>
            <a:ext cx="2906285" cy="3632856"/>
          </a:xfrm>
          <a:prstGeom prst="rect">
            <a:avLst/>
          </a:prstGeom>
          <a:ln w="12700">
            <a:miter lim="400000"/>
          </a:ln>
        </p:spPr>
      </p:pic>
      <p:sp>
        <p:nvSpPr>
          <p:cNvPr id="253" name="Shape 253"/>
          <p:cNvSpPr/>
          <p:nvPr/>
        </p:nvSpPr>
        <p:spPr>
          <a:xfrm>
            <a:off x="5804281" y="5453958"/>
            <a:ext cx="2774897" cy="596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1400">
                <a:latin typeface="Gill Sans SemiBold"/>
                <a:ea typeface="Gill Sans SemiBold"/>
                <a:cs typeface="Gill Sans SemiBold"/>
                <a:sym typeface="Gill Sans SemiBold"/>
              </a:defRPr>
            </a:pPr>
            <a:r>
              <a:t>John Stuart Mill</a:t>
            </a:r>
          </a:p>
          <a:p>
            <a:pPr>
              <a:spcBef>
                <a:spcPts val="500"/>
              </a:spcBef>
              <a:defRPr sz="1400">
                <a:latin typeface="Gill Sans SemiBold"/>
                <a:ea typeface="Gill Sans SemiBold"/>
                <a:cs typeface="Gill Sans SemiBold"/>
                <a:sym typeface="Gill Sans SemiBold"/>
              </a:defRPr>
            </a:pPr>
            <a:r>
              <a:rPr i="1"/>
              <a:t>A System of Logic </a:t>
            </a:r>
            <a:r>
              <a:t>(1843)</a:t>
            </a:r>
          </a:p>
        </p:txBody>
      </p:sp>
      <p:sp>
        <p:nvSpPr>
          <p:cNvPr id="254" name="Shape 254"/>
          <p:cNvSpPr/>
          <p:nvPr/>
        </p:nvSpPr>
        <p:spPr>
          <a:xfrm>
            <a:off x="1845959" y="453568"/>
            <a:ext cx="6479740" cy="8527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269747">
              <a:spcBef>
                <a:spcPts val="300"/>
              </a:spcBef>
              <a:defRPr sz="3480">
                <a:latin typeface="Gill Sans SemiBold"/>
                <a:ea typeface="Gill Sans SemiBold"/>
                <a:cs typeface="Gill Sans SemiBold"/>
                <a:sym typeface="Gill Sans SemiBold"/>
              </a:defRPr>
            </a:lvl1pPr>
          </a:lstStyle>
          <a:p>
            <a:pPr/>
            <a:r>
              <a:t>Mill and reverse causal questions</a:t>
            </a:r>
          </a:p>
        </p:txBody>
      </p:sp>
      <p:sp>
        <p:nvSpPr>
          <p:cNvPr id="255" name="Shape 255"/>
          <p:cNvSpPr/>
          <p:nvPr/>
        </p:nvSpPr>
        <p:spPr>
          <a:xfrm>
            <a:off x="705754" y="1919937"/>
            <a:ext cx="4053466" cy="444567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400">
                <a:latin typeface="Gill Sans"/>
                <a:ea typeface="Gill Sans"/>
                <a:cs typeface="Gill Sans"/>
                <a:sym typeface="Gill Sans"/>
              </a:defRPr>
            </a:lvl1pPr>
          </a:lstStyle>
          <a:p>
            <a:pPr/>
            <a:r>
              <a:t>Mill’s methods clarify why explanation in the social sciences is messy.</a:t>
            </a:r>
          </a:p>
        </p:txBody>
      </p:sp>
      <p:pic>
        <p:nvPicPr>
          <p:cNvPr id="256" name="pasted-image.jpg"/>
          <p:cNvPicPr>
            <a:picLocks noChangeAspect="1"/>
          </p:cNvPicPr>
          <p:nvPr/>
        </p:nvPicPr>
        <p:blipFill>
          <a:blip r:embed="rId3">
            <a:extLst/>
          </a:blip>
          <a:stretch>
            <a:fillRect/>
          </a:stretch>
        </p:blipFill>
        <p:spPr>
          <a:xfrm>
            <a:off x="454050" y="266997"/>
            <a:ext cx="1141482" cy="1480842"/>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9" name="Shape 259"/>
          <p:cNvSpPr/>
          <p:nvPr/>
        </p:nvSpPr>
        <p:spPr>
          <a:xfrm>
            <a:off x="1018945" y="1172382"/>
            <a:ext cx="3157935" cy="599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400">
                <a:latin typeface="Gill Sans SemiBold"/>
                <a:ea typeface="Gill Sans SemiBold"/>
                <a:cs typeface="Gill Sans SemiBold"/>
                <a:sym typeface="Gill Sans SemiBold"/>
              </a:defRPr>
            </a:lvl1pPr>
          </a:lstStyle>
          <a:p>
            <a:pPr/>
            <a:r>
              <a:t>Method of agreement</a:t>
            </a:r>
          </a:p>
        </p:txBody>
      </p:sp>
      <p:sp>
        <p:nvSpPr>
          <p:cNvPr id="260" name="Shape 260"/>
          <p:cNvSpPr/>
          <p:nvPr/>
        </p:nvSpPr>
        <p:spPr>
          <a:xfrm>
            <a:off x="5206248" y="1160724"/>
            <a:ext cx="3157936" cy="599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400">
                <a:latin typeface="Gill Sans SemiBold"/>
                <a:ea typeface="Gill Sans SemiBold"/>
                <a:cs typeface="Gill Sans SemiBold"/>
                <a:sym typeface="Gill Sans SemiBold"/>
              </a:defRPr>
            </a:lvl1pPr>
          </a:lstStyle>
          <a:p>
            <a:pPr/>
            <a:r>
              <a:t>Method of difference</a:t>
            </a:r>
          </a:p>
        </p:txBody>
      </p:sp>
      <p:sp>
        <p:nvSpPr>
          <p:cNvPr id="261" name="Shape 261"/>
          <p:cNvSpPr/>
          <p:nvPr/>
        </p:nvSpPr>
        <p:spPr>
          <a:xfrm>
            <a:off x="1805638" y="3302000"/>
            <a:ext cx="318892" cy="33837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62" name="Shape 262"/>
          <p:cNvSpPr/>
          <p:nvPr/>
        </p:nvSpPr>
        <p:spPr>
          <a:xfrm>
            <a:off x="1805638" y="3847678"/>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63" name="Shape 263"/>
          <p:cNvSpPr/>
          <p:nvPr/>
        </p:nvSpPr>
        <p:spPr>
          <a:xfrm>
            <a:off x="1660247" y="1815788"/>
            <a:ext cx="609673"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atin typeface="Gill Sans"/>
                <a:ea typeface="Gill Sans"/>
                <a:cs typeface="Gill Sans"/>
                <a:sym typeface="Gill Sans"/>
              </a:defRPr>
            </a:lvl1pPr>
          </a:lstStyle>
          <a:p>
            <a:pPr/>
            <a:r>
              <a:t>Case A</a:t>
            </a:r>
          </a:p>
        </p:txBody>
      </p:sp>
      <p:sp>
        <p:nvSpPr>
          <p:cNvPr id="264" name="Shape 264"/>
          <p:cNvSpPr/>
          <p:nvPr/>
        </p:nvSpPr>
        <p:spPr>
          <a:xfrm>
            <a:off x="2275393" y="1815788"/>
            <a:ext cx="645039"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500">
                <a:latin typeface="Gill Sans"/>
                <a:ea typeface="Gill Sans"/>
                <a:cs typeface="Gill Sans"/>
                <a:sym typeface="Gill Sans"/>
              </a:defRPr>
            </a:lvl1pPr>
          </a:lstStyle>
          <a:p>
            <a:pPr/>
            <a:r>
              <a:t>Case B</a:t>
            </a:r>
          </a:p>
        </p:txBody>
      </p:sp>
      <p:sp>
        <p:nvSpPr>
          <p:cNvPr id="265" name="Shape 265"/>
          <p:cNvSpPr/>
          <p:nvPr/>
        </p:nvSpPr>
        <p:spPr>
          <a:xfrm>
            <a:off x="416152" y="2453376"/>
            <a:ext cx="99476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Outcome</a:t>
            </a:r>
          </a:p>
        </p:txBody>
      </p:sp>
      <p:sp>
        <p:nvSpPr>
          <p:cNvPr id="266" name="Shape 266"/>
          <p:cNvSpPr/>
          <p:nvPr/>
        </p:nvSpPr>
        <p:spPr>
          <a:xfrm>
            <a:off x="392544" y="4235817"/>
            <a:ext cx="1041982"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Gill Sans"/>
                <a:ea typeface="Gill Sans"/>
                <a:cs typeface="Gill Sans"/>
                <a:sym typeface="Gill Sans"/>
              </a:defRPr>
            </a:pPr>
            <a:r>
              <a:t>Potential </a:t>
            </a:r>
          </a:p>
          <a:p>
            <a:pPr>
              <a:defRPr>
                <a:latin typeface="Gill Sans"/>
                <a:ea typeface="Gill Sans"/>
                <a:cs typeface="Gill Sans"/>
                <a:sym typeface="Gill Sans"/>
              </a:defRPr>
            </a:pPr>
            <a:r>
              <a:t>causes</a:t>
            </a:r>
          </a:p>
        </p:txBody>
      </p:sp>
      <p:sp>
        <p:nvSpPr>
          <p:cNvPr id="267" name="Shape 267"/>
          <p:cNvSpPr/>
          <p:nvPr/>
        </p:nvSpPr>
        <p:spPr>
          <a:xfrm>
            <a:off x="2438467" y="2463257"/>
            <a:ext cx="318891"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68" name="Shape 268"/>
          <p:cNvSpPr/>
          <p:nvPr/>
        </p:nvSpPr>
        <p:spPr>
          <a:xfrm>
            <a:off x="1805638" y="2463257"/>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69" name="Shape 269"/>
          <p:cNvSpPr/>
          <p:nvPr/>
        </p:nvSpPr>
        <p:spPr>
          <a:xfrm>
            <a:off x="2438467" y="4393356"/>
            <a:ext cx="318891"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0" name="Shape 270"/>
          <p:cNvSpPr/>
          <p:nvPr/>
        </p:nvSpPr>
        <p:spPr>
          <a:xfrm>
            <a:off x="2438467" y="3302000"/>
            <a:ext cx="318891" cy="33837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1" name="Shape 271"/>
          <p:cNvSpPr/>
          <p:nvPr/>
        </p:nvSpPr>
        <p:spPr>
          <a:xfrm>
            <a:off x="2438467" y="3847678"/>
            <a:ext cx="318891"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2" name="Shape 272"/>
          <p:cNvSpPr/>
          <p:nvPr/>
        </p:nvSpPr>
        <p:spPr>
          <a:xfrm>
            <a:off x="1805638" y="4939035"/>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3" name="Shape 273"/>
          <p:cNvSpPr/>
          <p:nvPr/>
        </p:nvSpPr>
        <p:spPr>
          <a:xfrm>
            <a:off x="1805638" y="5484713"/>
            <a:ext cx="318892"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4" name="Shape 274"/>
          <p:cNvSpPr/>
          <p:nvPr/>
        </p:nvSpPr>
        <p:spPr>
          <a:xfrm>
            <a:off x="1805638" y="4393356"/>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5" name="Shape 275"/>
          <p:cNvSpPr/>
          <p:nvPr/>
        </p:nvSpPr>
        <p:spPr>
          <a:xfrm>
            <a:off x="6625770" y="2372621"/>
            <a:ext cx="318892" cy="33837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6" name="Shape 276"/>
          <p:cNvSpPr/>
          <p:nvPr/>
        </p:nvSpPr>
        <p:spPr>
          <a:xfrm>
            <a:off x="2438467" y="5484713"/>
            <a:ext cx="318891"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7" name="Shape 277"/>
          <p:cNvSpPr/>
          <p:nvPr/>
        </p:nvSpPr>
        <p:spPr>
          <a:xfrm>
            <a:off x="2438467" y="4939035"/>
            <a:ext cx="318891"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8" name="Shape 278"/>
          <p:cNvSpPr/>
          <p:nvPr/>
        </p:nvSpPr>
        <p:spPr>
          <a:xfrm>
            <a:off x="6625770" y="3207047"/>
            <a:ext cx="318892" cy="33837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79" name="Shape 279"/>
          <p:cNvSpPr/>
          <p:nvPr/>
        </p:nvSpPr>
        <p:spPr>
          <a:xfrm>
            <a:off x="6625770" y="3757042"/>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80" name="Shape 280"/>
          <p:cNvSpPr/>
          <p:nvPr/>
        </p:nvSpPr>
        <p:spPr>
          <a:xfrm>
            <a:off x="1554507" y="2332726"/>
            <a:ext cx="1474790" cy="599441"/>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81" name="Shape 281"/>
          <p:cNvSpPr/>
          <p:nvPr/>
        </p:nvSpPr>
        <p:spPr>
          <a:xfrm>
            <a:off x="1544103" y="4785090"/>
            <a:ext cx="1474790" cy="599441"/>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grpSp>
        <p:nvGrpSpPr>
          <p:cNvPr id="284" name="Group 284"/>
          <p:cNvGrpSpPr/>
          <p:nvPr/>
        </p:nvGrpSpPr>
        <p:grpSpPr>
          <a:xfrm rot="21000000">
            <a:off x="436070" y="5366288"/>
            <a:ext cx="954930" cy="993141"/>
            <a:chOff x="0" y="0"/>
            <a:chExt cx="954928" cy="993140"/>
          </a:xfrm>
        </p:grpSpPr>
        <p:sp>
          <p:nvSpPr>
            <p:cNvPr id="283" name="Shape 283"/>
            <p:cNvSpPr/>
            <p:nvPr/>
          </p:nvSpPr>
          <p:spPr>
            <a:xfrm>
              <a:off x="126999" y="76199"/>
              <a:ext cx="700930" cy="650242"/>
            </a:xfrm>
            <a:prstGeom prst="rect">
              <a:avLst/>
            </a:prstGeom>
            <a:noFill/>
            <a:ln>
              <a:noFill/>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a:latin typeface="Gill Sans"/>
                  <a:ea typeface="Gill Sans"/>
                  <a:cs typeface="Gill Sans"/>
                  <a:sym typeface="Gill Sans"/>
                </a:defRPr>
              </a:pPr>
              <a:r>
                <a:t>The </a:t>
              </a:r>
            </a:p>
            <a:p>
              <a:pPr algn="ctr">
                <a:defRPr>
                  <a:latin typeface="Gill Sans"/>
                  <a:ea typeface="Gill Sans"/>
                  <a:cs typeface="Gill Sans"/>
                  <a:sym typeface="Gill Sans"/>
                </a:defRPr>
              </a:pPr>
              <a:r>
                <a:t>cause!</a:t>
              </a:r>
            </a:p>
          </p:txBody>
        </p:sp>
        <p:pic>
          <p:nvPicPr>
            <p:cNvPr id="282" name=""/>
            <p:cNvPicPr>
              <a:picLocks noChangeAspect="0"/>
            </p:cNvPicPr>
            <p:nvPr/>
          </p:nvPicPr>
          <p:blipFill>
            <a:blip r:embed="rId2">
              <a:extLst/>
            </a:blip>
            <a:stretch>
              <a:fillRect/>
            </a:stretch>
          </p:blipFill>
          <p:spPr>
            <a:xfrm>
              <a:off x="-1" y="-1"/>
              <a:ext cx="954930" cy="993142"/>
            </a:xfrm>
            <a:prstGeom prst="rect">
              <a:avLst/>
            </a:prstGeom>
            <a:effectLst/>
          </p:spPr>
        </p:pic>
      </p:grpSp>
      <p:sp>
        <p:nvSpPr>
          <p:cNvPr id="312" name="Shape 312"/>
          <p:cNvSpPr/>
          <p:nvPr/>
        </p:nvSpPr>
        <p:spPr>
          <a:xfrm>
            <a:off x="881098" y="5032781"/>
            <a:ext cx="649837" cy="331567"/>
          </a:xfrm>
          <a:custGeom>
            <a:avLst/>
            <a:gdLst/>
            <a:ahLst/>
            <a:cxnLst>
              <a:cxn ang="0">
                <a:pos x="wd2" y="hd2"/>
              </a:cxn>
              <a:cxn ang="5400000">
                <a:pos x="wd2" y="hd2"/>
              </a:cxn>
              <a:cxn ang="10800000">
                <a:pos x="wd2" y="hd2"/>
              </a:cxn>
              <a:cxn ang="16200000">
                <a:pos x="wd2" y="hd2"/>
              </a:cxn>
            </a:cxnLst>
            <a:rect l="0" t="0" r="r" b="b"/>
            <a:pathLst>
              <a:path w="21600" h="20980" fill="norm" stroke="1" extrusionOk="0">
                <a:moveTo>
                  <a:pt x="0" y="20980"/>
                </a:moveTo>
                <a:cubicBezTo>
                  <a:pt x="2043" y="6359"/>
                  <a:pt x="9243" y="-620"/>
                  <a:pt x="21600" y="43"/>
                </a:cubicBezTo>
              </a:path>
            </a:pathLst>
          </a:custGeom>
          <a:ln w="25400">
            <a:solidFill>
              <a:schemeClr val="accent1"/>
            </a:solidFill>
            <a:bevel/>
            <a:tailEnd type="triangle"/>
          </a:ln>
          <a:effectLst>
            <a:outerShdw sx="100000" sy="100000" kx="0" ky="0" algn="b" rotWithShape="0" blurRad="38100" dist="20000" dir="5400000">
              <a:srgbClr val="000000">
                <a:alpha val="38000"/>
              </a:srgbClr>
            </a:outerShdw>
          </a:effectLst>
        </p:spPr>
        <p:txBody>
          <a:bodyPr/>
          <a:lstStyle/>
          <a:p>
            <a:pPr/>
          </a:p>
        </p:txBody>
      </p:sp>
      <p:sp>
        <p:nvSpPr>
          <p:cNvPr id="286" name="Shape 286"/>
          <p:cNvSpPr/>
          <p:nvPr/>
        </p:nvSpPr>
        <p:spPr>
          <a:xfrm>
            <a:off x="5992941" y="3211363"/>
            <a:ext cx="318892"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87" name="Shape 287"/>
          <p:cNvSpPr/>
          <p:nvPr/>
        </p:nvSpPr>
        <p:spPr>
          <a:xfrm>
            <a:off x="5992941" y="3757041"/>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88" name="Shape 288"/>
          <p:cNvSpPr/>
          <p:nvPr/>
        </p:nvSpPr>
        <p:spPr>
          <a:xfrm>
            <a:off x="6024080" y="1784038"/>
            <a:ext cx="25661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A</a:t>
            </a:r>
          </a:p>
        </p:txBody>
      </p:sp>
      <p:sp>
        <p:nvSpPr>
          <p:cNvPr id="289" name="Shape 289"/>
          <p:cNvSpPr/>
          <p:nvPr/>
        </p:nvSpPr>
        <p:spPr>
          <a:xfrm>
            <a:off x="6668796" y="1784038"/>
            <a:ext cx="232840"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B</a:t>
            </a:r>
          </a:p>
        </p:txBody>
      </p:sp>
      <p:sp>
        <p:nvSpPr>
          <p:cNvPr id="290" name="Shape 290"/>
          <p:cNvSpPr/>
          <p:nvPr/>
        </p:nvSpPr>
        <p:spPr>
          <a:xfrm>
            <a:off x="4603456" y="2362740"/>
            <a:ext cx="99476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Outcome</a:t>
            </a:r>
          </a:p>
        </p:txBody>
      </p:sp>
      <p:sp>
        <p:nvSpPr>
          <p:cNvPr id="291" name="Shape 291"/>
          <p:cNvSpPr/>
          <p:nvPr/>
        </p:nvSpPr>
        <p:spPr>
          <a:xfrm>
            <a:off x="4579848" y="4145180"/>
            <a:ext cx="1041981"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Gill Sans"/>
                <a:ea typeface="Gill Sans"/>
                <a:cs typeface="Gill Sans"/>
                <a:sym typeface="Gill Sans"/>
              </a:defRPr>
            </a:pPr>
            <a:r>
              <a:t>Potential </a:t>
            </a:r>
          </a:p>
          <a:p>
            <a:pPr>
              <a:defRPr>
                <a:latin typeface="Gill Sans"/>
                <a:ea typeface="Gill Sans"/>
                <a:cs typeface="Gill Sans"/>
                <a:sym typeface="Gill Sans"/>
              </a:defRPr>
            </a:pPr>
            <a:r>
              <a:t>causes</a:t>
            </a:r>
          </a:p>
        </p:txBody>
      </p:sp>
      <p:sp>
        <p:nvSpPr>
          <p:cNvPr id="292" name="Shape 292"/>
          <p:cNvSpPr/>
          <p:nvPr/>
        </p:nvSpPr>
        <p:spPr>
          <a:xfrm>
            <a:off x="5992941" y="2372621"/>
            <a:ext cx="318892" cy="33837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3" name="Shape 293"/>
          <p:cNvSpPr/>
          <p:nvPr/>
        </p:nvSpPr>
        <p:spPr>
          <a:xfrm>
            <a:off x="6625770" y="4302720"/>
            <a:ext cx="318892"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4" name="Shape 294"/>
          <p:cNvSpPr/>
          <p:nvPr/>
        </p:nvSpPr>
        <p:spPr>
          <a:xfrm>
            <a:off x="6625770" y="5394076"/>
            <a:ext cx="318892"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5" name="Shape 295"/>
          <p:cNvSpPr/>
          <p:nvPr/>
        </p:nvSpPr>
        <p:spPr>
          <a:xfrm>
            <a:off x="5992941" y="4848399"/>
            <a:ext cx="318892" cy="33837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6" name="Shape 296"/>
          <p:cNvSpPr/>
          <p:nvPr/>
        </p:nvSpPr>
        <p:spPr>
          <a:xfrm>
            <a:off x="5992941" y="5394077"/>
            <a:ext cx="318892" cy="33837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7" name="Shape 297"/>
          <p:cNvSpPr/>
          <p:nvPr/>
        </p:nvSpPr>
        <p:spPr>
          <a:xfrm>
            <a:off x="5992941" y="4302720"/>
            <a:ext cx="318892" cy="338379"/>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8" name="Shape 298"/>
          <p:cNvSpPr/>
          <p:nvPr/>
        </p:nvSpPr>
        <p:spPr>
          <a:xfrm>
            <a:off x="6625770" y="4848399"/>
            <a:ext cx="318892" cy="33837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99" name="Shape 299"/>
          <p:cNvSpPr/>
          <p:nvPr/>
        </p:nvSpPr>
        <p:spPr>
          <a:xfrm>
            <a:off x="5741811" y="2242090"/>
            <a:ext cx="1474790" cy="599441"/>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00" name="Shape 300"/>
          <p:cNvSpPr/>
          <p:nvPr/>
        </p:nvSpPr>
        <p:spPr>
          <a:xfrm>
            <a:off x="5737350" y="4170031"/>
            <a:ext cx="1474791" cy="599441"/>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grpSp>
        <p:nvGrpSpPr>
          <p:cNvPr id="303" name="Group 303"/>
          <p:cNvGrpSpPr/>
          <p:nvPr/>
        </p:nvGrpSpPr>
        <p:grpSpPr>
          <a:xfrm rot="21000000">
            <a:off x="7666882" y="5027740"/>
            <a:ext cx="954929" cy="993141"/>
            <a:chOff x="0" y="0"/>
            <a:chExt cx="954928" cy="993140"/>
          </a:xfrm>
        </p:grpSpPr>
        <p:sp>
          <p:nvSpPr>
            <p:cNvPr id="302" name="Shape 302"/>
            <p:cNvSpPr/>
            <p:nvPr/>
          </p:nvSpPr>
          <p:spPr>
            <a:xfrm>
              <a:off x="126999" y="76199"/>
              <a:ext cx="700930" cy="650242"/>
            </a:xfrm>
            <a:prstGeom prst="rect">
              <a:avLst/>
            </a:prstGeom>
            <a:noFill/>
            <a:ln>
              <a:noFill/>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a:latin typeface="Gill Sans"/>
                  <a:ea typeface="Gill Sans"/>
                  <a:cs typeface="Gill Sans"/>
                  <a:sym typeface="Gill Sans"/>
                </a:defRPr>
              </a:pPr>
              <a:r>
                <a:t>The </a:t>
              </a:r>
            </a:p>
            <a:p>
              <a:pPr algn="ctr">
                <a:defRPr>
                  <a:latin typeface="Gill Sans"/>
                  <a:ea typeface="Gill Sans"/>
                  <a:cs typeface="Gill Sans"/>
                  <a:sym typeface="Gill Sans"/>
                </a:defRPr>
              </a:pPr>
              <a:r>
                <a:t>cause!</a:t>
              </a:r>
            </a:p>
          </p:txBody>
        </p:sp>
        <p:pic>
          <p:nvPicPr>
            <p:cNvPr id="301" name=""/>
            <p:cNvPicPr>
              <a:picLocks noChangeAspect="0"/>
            </p:cNvPicPr>
            <p:nvPr/>
          </p:nvPicPr>
          <p:blipFill>
            <a:blip r:embed="rId2">
              <a:extLst/>
            </a:blip>
            <a:stretch>
              <a:fillRect/>
            </a:stretch>
          </p:blipFill>
          <p:spPr>
            <a:xfrm>
              <a:off x="-1" y="-1"/>
              <a:ext cx="954930" cy="993142"/>
            </a:xfrm>
            <a:prstGeom prst="rect">
              <a:avLst/>
            </a:prstGeom>
            <a:effectLst/>
          </p:spPr>
        </p:pic>
      </p:grpSp>
      <p:sp>
        <p:nvSpPr>
          <p:cNvPr id="313" name="Shape 313"/>
          <p:cNvSpPr/>
          <p:nvPr/>
        </p:nvSpPr>
        <p:spPr>
          <a:xfrm>
            <a:off x="7245899" y="4484224"/>
            <a:ext cx="805289" cy="552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8227" y="7584"/>
                  <a:pt x="11027" y="384"/>
                  <a:pt x="0" y="0"/>
                </a:cubicBezTo>
              </a:path>
            </a:pathLst>
          </a:custGeom>
          <a:ln w="25400">
            <a:solidFill>
              <a:schemeClr val="accent1"/>
            </a:solidFill>
            <a:bevel/>
            <a:tailEnd type="triangle"/>
          </a:ln>
          <a:effectLst>
            <a:outerShdw sx="100000" sy="100000" kx="0" ky="0" algn="b" rotWithShape="0" blurRad="38100" dist="20000" dir="5400000">
              <a:srgbClr val="000000">
                <a:alpha val="38000"/>
              </a:srgbClr>
            </a:outerShdw>
          </a:effectLst>
        </p:spPr>
        <p:txBody>
          <a:bodyPr/>
          <a:lstStyle/>
          <a:p>
            <a:pPr/>
          </a:p>
        </p:txBody>
      </p:sp>
      <p:sp>
        <p:nvSpPr>
          <p:cNvPr id="305" name="Shape 305"/>
          <p:cNvSpPr/>
          <p:nvPr/>
        </p:nvSpPr>
        <p:spPr>
          <a:xfrm>
            <a:off x="1400345" y="3304621"/>
            <a:ext cx="30204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(i)</a:t>
            </a:r>
          </a:p>
        </p:txBody>
      </p:sp>
      <p:sp>
        <p:nvSpPr>
          <p:cNvPr id="306" name="Shape 306"/>
          <p:cNvSpPr/>
          <p:nvPr/>
        </p:nvSpPr>
        <p:spPr>
          <a:xfrm>
            <a:off x="1341930" y="3834978"/>
            <a:ext cx="35216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(ii)</a:t>
            </a:r>
          </a:p>
        </p:txBody>
      </p:sp>
      <p:sp>
        <p:nvSpPr>
          <p:cNvPr id="307" name="Shape 307"/>
          <p:cNvSpPr/>
          <p:nvPr/>
        </p:nvSpPr>
        <p:spPr>
          <a:xfrm>
            <a:off x="1316871" y="4339466"/>
            <a:ext cx="40228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(iii)</a:t>
            </a:r>
          </a:p>
        </p:txBody>
      </p:sp>
      <p:sp>
        <p:nvSpPr>
          <p:cNvPr id="308" name="Shape 308"/>
          <p:cNvSpPr/>
          <p:nvPr/>
        </p:nvSpPr>
        <p:spPr>
          <a:xfrm>
            <a:off x="1316871" y="4896719"/>
            <a:ext cx="402169"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(iv)</a:t>
            </a:r>
          </a:p>
        </p:txBody>
      </p:sp>
      <p:sp>
        <p:nvSpPr>
          <p:cNvPr id="309" name="Shape 309"/>
          <p:cNvSpPr/>
          <p:nvPr/>
        </p:nvSpPr>
        <p:spPr>
          <a:xfrm>
            <a:off x="1316927" y="5384195"/>
            <a:ext cx="35205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(v)</a:t>
            </a:r>
          </a:p>
        </p:txBody>
      </p:sp>
      <p:sp>
        <p:nvSpPr>
          <p:cNvPr id="310" name="Shape 310"/>
          <p:cNvSpPr/>
          <p:nvPr/>
        </p:nvSpPr>
        <p:spPr>
          <a:xfrm>
            <a:off x="356779" y="313599"/>
            <a:ext cx="8433972" cy="6249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1900">
                <a:latin typeface="Gill Sans"/>
                <a:ea typeface="Gill Sans"/>
                <a:cs typeface="Gill Sans"/>
                <a:sym typeface="Gill Sans"/>
              </a:defRPr>
            </a:pPr>
            <a:r>
              <a:t>Suppose all of the potential causes can be enumerated and accurately measured. Then these two methods will </a:t>
            </a:r>
            <a:r>
              <a:rPr i="1"/>
              <a:t>in certain circumstances</a:t>
            </a:r>
            <a:r>
              <a:t> tell us the cause of an outcome:</a:t>
            </a:r>
          </a:p>
        </p:txBody>
      </p:sp>
      <p:sp>
        <p:nvSpPr>
          <p:cNvPr id="311" name="Shape 311"/>
          <p:cNvSpPr/>
          <p:nvPr/>
        </p:nvSpPr>
        <p:spPr>
          <a:xfrm>
            <a:off x="2322854" y="6258219"/>
            <a:ext cx="4434792" cy="37084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Gill Sans"/>
                <a:ea typeface="Gill Sans"/>
                <a:cs typeface="Gill Sans"/>
                <a:sym typeface="Gill Sans"/>
              </a:defRPr>
            </a:lvl1pPr>
          </a:lstStyle>
          <a:p>
            <a:pPr/>
            <a:r>
              <a:t>Reverse causal inference from just two cases!!!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6" name="Shape 316"/>
          <p:cNvSpPr/>
          <p:nvPr/>
        </p:nvSpPr>
        <p:spPr>
          <a:xfrm>
            <a:off x="784021" y="2981295"/>
            <a:ext cx="2311933" cy="4389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352043">
              <a:spcBef>
                <a:spcPts val="400"/>
              </a:spcBef>
              <a:defRPr sz="1848">
                <a:latin typeface="Gill Sans SemiBold"/>
                <a:ea typeface="Gill Sans SemiBold"/>
                <a:cs typeface="Gill Sans SemiBold"/>
                <a:sym typeface="Gill Sans SemiBold"/>
              </a:defRPr>
            </a:lvl1pPr>
          </a:lstStyle>
          <a:p>
            <a:pPr/>
            <a:r>
              <a:t>Method of agreement</a:t>
            </a:r>
          </a:p>
        </p:txBody>
      </p:sp>
      <p:sp>
        <p:nvSpPr>
          <p:cNvPr id="317" name="Shape 317"/>
          <p:cNvSpPr/>
          <p:nvPr/>
        </p:nvSpPr>
        <p:spPr>
          <a:xfrm>
            <a:off x="3267579" y="2985601"/>
            <a:ext cx="2311933" cy="4389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1900">
                <a:latin typeface="Gill Sans SemiBold"/>
                <a:ea typeface="Gill Sans SemiBold"/>
                <a:cs typeface="Gill Sans SemiBold"/>
                <a:sym typeface="Gill Sans SemiBold"/>
              </a:defRPr>
            </a:lvl1pPr>
          </a:lstStyle>
          <a:p>
            <a:pPr/>
            <a:r>
              <a:t>Method of difference</a:t>
            </a:r>
          </a:p>
        </p:txBody>
      </p:sp>
      <p:sp>
        <p:nvSpPr>
          <p:cNvPr id="318" name="Shape 318"/>
          <p:cNvSpPr/>
          <p:nvPr/>
        </p:nvSpPr>
        <p:spPr>
          <a:xfrm>
            <a:off x="1359961" y="4540393"/>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19" name="Shape 319"/>
          <p:cNvSpPr/>
          <p:nvPr/>
        </p:nvSpPr>
        <p:spPr>
          <a:xfrm>
            <a:off x="1359961" y="4939886"/>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20" name="Shape 320"/>
          <p:cNvSpPr/>
          <p:nvPr/>
        </p:nvSpPr>
        <p:spPr>
          <a:xfrm>
            <a:off x="1253521" y="3452334"/>
            <a:ext cx="446343" cy="215707"/>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800">
                <a:latin typeface="Gill Sans"/>
                <a:ea typeface="Gill Sans"/>
                <a:cs typeface="Gill Sans"/>
                <a:sym typeface="Gill Sans"/>
              </a:defRPr>
            </a:lvl1pPr>
          </a:lstStyle>
          <a:p>
            <a:pPr/>
            <a:r>
              <a:t>Case A</a:t>
            </a:r>
          </a:p>
        </p:txBody>
      </p:sp>
      <p:sp>
        <p:nvSpPr>
          <p:cNvPr id="321" name="Shape 321"/>
          <p:cNvSpPr/>
          <p:nvPr/>
        </p:nvSpPr>
        <p:spPr>
          <a:xfrm>
            <a:off x="1703870" y="3452334"/>
            <a:ext cx="472235" cy="225005"/>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800">
                <a:latin typeface="Gill Sans"/>
                <a:ea typeface="Gill Sans"/>
                <a:cs typeface="Gill Sans"/>
                <a:sym typeface="Gill Sans"/>
              </a:defRPr>
            </a:lvl1pPr>
          </a:lstStyle>
          <a:p>
            <a:pPr/>
            <a:r>
              <a:t>Case B</a:t>
            </a:r>
          </a:p>
        </p:txBody>
      </p:sp>
      <p:sp>
        <p:nvSpPr>
          <p:cNvPr id="322" name="Shape 322"/>
          <p:cNvSpPr/>
          <p:nvPr/>
        </p:nvSpPr>
        <p:spPr>
          <a:xfrm>
            <a:off x="342715" y="3919114"/>
            <a:ext cx="728271" cy="262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sz="1000">
                <a:latin typeface="Gill Sans"/>
                <a:ea typeface="Gill Sans"/>
                <a:cs typeface="Gill Sans"/>
                <a:sym typeface="Gill Sans"/>
              </a:defRPr>
            </a:lvl1pPr>
          </a:lstStyle>
          <a:p>
            <a:pPr/>
            <a:r>
              <a:t>Outcome</a:t>
            </a:r>
          </a:p>
        </p:txBody>
      </p:sp>
      <p:sp>
        <p:nvSpPr>
          <p:cNvPr id="323" name="Shape 323"/>
          <p:cNvSpPr/>
          <p:nvPr/>
        </p:nvSpPr>
        <p:spPr>
          <a:xfrm>
            <a:off x="325432" y="5224043"/>
            <a:ext cx="762837" cy="45744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1300">
                <a:latin typeface="Gill Sans"/>
                <a:ea typeface="Gill Sans"/>
                <a:cs typeface="Gill Sans"/>
                <a:sym typeface="Gill Sans"/>
              </a:defRPr>
            </a:pPr>
            <a:r>
              <a:t>Potential </a:t>
            </a:r>
          </a:p>
          <a:p>
            <a:pPr>
              <a:defRPr sz="1300">
                <a:latin typeface="Gill Sans"/>
                <a:ea typeface="Gill Sans"/>
                <a:cs typeface="Gill Sans"/>
                <a:sym typeface="Gill Sans"/>
              </a:defRPr>
            </a:pPr>
            <a:r>
              <a:t>causes</a:t>
            </a:r>
          </a:p>
        </p:txBody>
      </p:sp>
      <p:sp>
        <p:nvSpPr>
          <p:cNvPr id="324" name="Shape 324"/>
          <p:cNvSpPr/>
          <p:nvPr/>
        </p:nvSpPr>
        <p:spPr>
          <a:xfrm>
            <a:off x="1823257" y="3926348"/>
            <a:ext cx="233461"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25" name="Shape 325"/>
          <p:cNvSpPr/>
          <p:nvPr/>
        </p:nvSpPr>
        <p:spPr>
          <a:xfrm>
            <a:off x="1359961" y="3926348"/>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26" name="Shape 326"/>
          <p:cNvSpPr/>
          <p:nvPr/>
        </p:nvSpPr>
        <p:spPr>
          <a:xfrm>
            <a:off x="1823257" y="5339378"/>
            <a:ext cx="233461"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27" name="Shape 327"/>
          <p:cNvSpPr/>
          <p:nvPr/>
        </p:nvSpPr>
        <p:spPr>
          <a:xfrm>
            <a:off x="1823257" y="4540393"/>
            <a:ext cx="233461"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28" name="Shape 328"/>
          <p:cNvSpPr/>
          <p:nvPr/>
        </p:nvSpPr>
        <p:spPr>
          <a:xfrm>
            <a:off x="1823257" y="4939886"/>
            <a:ext cx="233461"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29" name="Shape 329"/>
          <p:cNvSpPr/>
          <p:nvPr/>
        </p:nvSpPr>
        <p:spPr>
          <a:xfrm>
            <a:off x="1359961" y="5738871"/>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0" name="Shape 330"/>
          <p:cNvSpPr/>
          <p:nvPr/>
        </p:nvSpPr>
        <p:spPr>
          <a:xfrm>
            <a:off x="1359961" y="6138364"/>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1" name="Shape 331"/>
          <p:cNvSpPr/>
          <p:nvPr/>
        </p:nvSpPr>
        <p:spPr>
          <a:xfrm>
            <a:off x="1359961" y="5339378"/>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2" name="Shape 332"/>
          <p:cNvSpPr/>
          <p:nvPr/>
        </p:nvSpPr>
        <p:spPr>
          <a:xfrm>
            <a:off x="4306814" y="3915920"/>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3" name="Shape 333"/>
          <p:cNvSpPr/>
          <p:nvPr/>
        </p:nvSpPr>
        <p:spPr>
          <a:xfrm>
            <a:off x="1823257" y="6138364"/>
            <a:ext cx="233461"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4" name="Shape 334"/>
          <p:cNvSpPr/>
          <p:nvPr/>
        </p:nvSpPr>
        <p:spPr>
          <a:xfrm>
            <a:off x="1823257" y="5738871"/>
            <a:ext cx="233461"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5" name="Shape 335"/>
          <p:cNvSpPr/>
          <p:nvPr/>
        </p:nvSpPr>
        <p:spPr>
          <a:xfrm>
            <a:off x="4306814" y="4526805"/>
            <a:ext cx="233462" cy="247729"/>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6" name="Shape 336"/>
          <p:cNvSpPr/>
          <p:nvPr/>
        </p:nvSpPr>
        <p:spPr>
          <a:xfrm>
            <a:off x="4306814" y="4929458"/>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7" name="Shape 337"/>
          <p:cNvSpPr/>
          <p:nvPr/>
        </p:nvSpPr>
        <p:spPr>
          <a:xfrm>
            <a:off x="1176108" y="3830786"/>
            <a:ext cx="1079698" cy="438852"/>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8" name="Shape 338"/>
          <p:cNvSpPr/>
          <p:nvPr/>
        </p:nvSpPr>
        <p:spPr>
          <a:xfrm>
            <a:off x="1168491" y="5626167"/>
            <a:ext cx="1079698" cy="438853"/>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9" name="Shape 339"/>
          <p:cNvSpPr/>
          <p:nvPr/>
        </p:nvSpPr>
        <p:spPr>
          <a:xfrm>
            <a:off x="3843519" y="4529965"/>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0" name="Shape 340"/>
          <p:cNvSpPr/>
          <p:nvPr/>
        </p:nvSpPr>
        <p:spPr>
          <a:xfrm>
            <a:off x="3843519" y="4929458"/>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1" name="Shape 341"/>
          <p:cNvSpPr/>
          <p:nvPr/>
        </p:nvSpPr>
        <p:spPr>
          <a:xfrm>
            <a:off x="3866315" y="3485017"/>
            <a:ext cx="187870" cy="262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sz="1200">
                <a:latin typeface="Gill Sans"/>
                <a:ea typeface="Gill Sans"/>
                <a:cs typeface="Gill Sans"/>
                <a:sym typeface="Gill Sans"/>
              </a:defRPr>
            </a:lvl1pPr>
          </a:lstStyle>
          <a:p>
            <a:pPr/>
            <a:r>
              <a:t>A</a:t>
            </a:r>
          </a:p>
        </p:txBody>
      </p:sp>
      <p:sp>
        <p:nvSpPr>
          <p:cNvPr id="342" name="Shape 342"/>
          <p:cNvSpPr/>
          <p:nvPr/>
        </p:nvSpPr>
        <p:spPr>
          <a:xfrm>
            <a:off x="4338314" y="3485017"/>
            <a:ext cx="170463" cy="262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sz="1100">
                <a:latin typeface="Gill Sans"/>
                <a:ea typeface="Gill Sans"/>
                <a:cs typeface="Gill Sans"/>
                <a:sym typeface="Gill Sans"/>
              </a:defRPr>
            </a:lvl1pPr>
          </a:lstStyle>
          <a:p>
            <a:pPr/>
            <a:r>
              <a:t>B</a:t>
            </a:r>
          </a:p>
        </p:txBody>
      </p:sp>
      <p:sp>
        <p:nvSpPr>
          <p:cNvPr id="343" name="Shape 343"/>
          <p:cNvSpPr/>
          <p:nvPr/>
        </p:nvSpPr>
        <p:spPr>
          <a:xfrm>
            <a:off x="2826273" y="3908686"/>
            <a:ext cx="728270" cy="26219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sz="1100">
                <a:latin typeface="Gill Sans"/>
                <a:ea typeface="Gill Sans"/>
                <a:cs typeface="Gill Sans"/>
                <a:sym typeface="Gill Sans"/>
              </a:defRPr>
            </a:lvl1pPr>
          </a:lstStyle>
          <a:p>
            <a:pPr/>
            <a:r>
              <a:t>Outcome</a:t>
            </a:r>
          </a:p>
        </p:txBody>
      </p:sp>
      <p:sp>
        <p:nvSpPr>
          <p:cNvPr id="344" name="Shape 344"/>
          <p:cNvSpPr/>
          <p:nvPr/>
        </p:nvSpPr>
        <p:spPr>
          <a:xfrm>
            <a:off x="2808989" y="5213615"/>
            <a:ext cx="762838" cy="45744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defRPr sz="1200">
                <a:latin typeface="Gill Sans"/>
                <a:ea typeface="Gill Sans"/>
                <a:cs typeface="Gill Sans"/>
                <a:sym typeface="Gill Sans"/>
              </a:defRPr>
            </a:pPr>
            <a:r>
              <a:t>Potential </a:t>
            </a:r>
          </a:p>
          <a:p>
            <a:pPr>
              <a:defRPr sz="1200">
                <a:latin typeface="Gill Sans"/>
                <a:ea typeface="Gill Sans"/>
                <a:cs typeface="Gill Sans"/>
                <a:sym typeface="Gill Sans"/>
              </a:defRPr>
            </a:pPr>
            <a:r>
              <a:t>causes</a:t>
            </a:r>
          </a:p>
        </p:txBody>
      </p:sp>
      <p:sp>
        <p:nvSpPr>
          <p:cNvPr id="345" name="Shape 345"/>
          <p:cNvSpPr/>
          <p:nvPr/>
        </p:nvSpPr>
        <p:spPr>
          <a:xfrm>
            <a:off x="3843519" y="3915920"/>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6" name="Shape 346"/>
          <p:cNvSpPr/>
          <p:nvPr/>
        </p:nvSpPr>
        <p:spPr>
          <a:xfrm>
            <a:off x="4306814" y="5328950"/>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7" name="Shape 347"/>
          <p:cNvSpPr/>
          <p:nvPr/>
        </p:nvSpPr>
        <p:spPr>
          <a:xfrm>
            <a:off x="4306814" y="6127935"/>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8" name="Shape 348"/>
          <p:cNvSpPr/>
          <p:nvPr/>
        </p:nvSpPr>
        <p:spPr>
          <a:xfrm>
            <a:off x="3843519" y="5728443"/>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9" name="Shape 349"/>
          <p:cNvSpPr/>
          <p:nvPr/>
        </p:nvSpPr>
        <p:spPr>
          <a:xfrm>
            <a:off x="3843519" y="6127936"/>
            <a:ext cx="233462" cy="247728"/>
          </a:xfrm>
          <a:prstGeom prst="rect">
            <a:avLst/>
          </a:prstGeom>
          <a:solidFill>
            <a:schemeClr val="accent2"/>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50" name="Shape 350"/>
          <p:cNvSpPr/>
          <p:nvPr/>
        </p:nvSpPr>
        <p:spPr>
          <a:xfrm>
            <a:off x="3843519" y="5328950"/>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51" name="Shape 351"/>
          <p:cNvSpPr/>
          <p:nvPr/>
        </p:nvSpPr>
        <p:spPr>
          <a:xfrm>
            <a:off x="4306814" y="5728443"/>
            <a:ext cx="233462" cy="247728"/>
          </a:xfrm>
          <a:prstGeom prst="rect">
            <a:avLst/>
          </a:prstGeom>
          <a:solidFill>
            <a:schemeClr val="accent3"/>
          </a:solidFill>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52" name="Shape 352"/>
          <p:cNvSpPr/>
          <p:nvPr/>
        </p:nvSpPr>
        <p:spPr>
          <a:xfrm>
            <a:off x="3659665" y="3820358"/>
            <a:ext cx="1079698" cy="438852"/>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53" name="Shape 353"/>
          <p:cNvSpPr/>
          <p:nvPr/>
        </p:nvSpPr>
        <p:spPr>
          <a:xfrm>
            <a:off x="3656400" y="5231808"/>
            <a:ext cx="1079698" cy="438853"/>
          </a:xfrm>
          <a:prstGeom prst="ellipse">
            <a:avLst/>
          </a:prstGeom>
          <a:ln w="25400">
            <a:solidFill>
              <a:schemeClr val="accent1"/>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54" name="Shape 354"/>
          <p:cNvSpPr/>
          <p:nvPr/>
        </p:nvSpPr>
        <p:spPr>
          <a:xfrm>
            <a:off x="200635" y="248079"/>
            <a:ext cx="8742731" cy="9231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400">
                <a:latin typeface="Gill Sans SemiBold"/>
                <a:ea typeface="Gill Sans SemiBold"/>
                <a:cs typeface="Gill Sans SemiBold"/>
                <a:sym typeface="Gill Sans SemiBold"/>
              </a:defRPr>
            </a:lvl1pPr>
          </a:lstStyle>
          <a:p>
            <a:pPr/>
            <a:r>
              <a:t>Problems with applying Mill’s methods in social science research</a:t>
            </a:r>
          </a:p>
        </p:txBody>
      </p:sp>
      <p:sp>
        <p:nvSpPr>
          <p:cNvPr id="355" name="Shape 355"/>
          <p:cNvSpPr/>
          <p:nvPr/>
        </p:nvSpPr>
        <p:spPr>
          <a:xfrm>
            <a:off x="304375" y="1095981"/>
            <a:ext cx="7801340" cy="174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180473" indent="-180473">
              <a:buSzPct val="100000"/>
              <a:buChar char="•"/>
              <a:defRPr sz="2300">
                <a:latin typeface="Gill Sans"/>
                <a:ea typeface="Gill Sans"/>
                <a:cs typeface="Gill Sans"/>
                <a:sym typeface="Gill Sans"/>
              </a:defRPr>
            </a:pPr>
            <a:r>
              <a:t>What if there is more than point of agreement or difference? </a:t>
            </a:r>
          </a:p>
          <a:p>
            <a:pPr marL="180473" indent="-180473">
              <a:buSzPct val="100000"/>
              <a:buChar char="•"/>
              <a:defRPr sz="2300">
                <a:latin typeface="Gill Sans"/>
                <a:ea typeface="Gill Sans"/>
                <a:cs typeface="Gill Sans"/>
                <a:sym typeface="Gill Sans"/>
              </a:defRPr>
            </a:pPr>
            <a:r>
              <a:t>How do you know if you have listed all of the potential causes?</a:t>
            </a:r>
          </a:p>
          <a:p>
            <a:pPr marL="180473" indent="-180473">
              <a:buSzPct val="100000"/>
              <a:buChar char="•"/>
              <a:defRPr sz="2300">
                <a:latin typeface="Gill Sans"/>
                <a:ea typeface="Gill Sans"/>
                <a:cs typeface="Gill Sans"/>
                <a:sym typeface="Gill Sans"/>
              </a:defRPr>
            </a:pPr>
            <a:r>
              <a:t>How do you judge agreement when factors are not binary?</a:t>
            </a:r>
          </a:p>
          <a:p>
            <a:pPr marL="180473" indent="-180473">
              <a:buSzPct val="100000"/>
              <a:buChar char="•"/>
              <a:defRPr sz="2300">
                <a:latin typeface="Gill Sans"/>
                <a:ea typeface="Gill Sans"/>
                <a:cs typeface="Gill Sans"/>
                <a:sym typeface="Gill Sans"/>
              </a:defRPr>
            </a:pPr>
            <a:r>
              <a:t>What if there is measurement error or randomness?</a:t>
            </a:r>
          </a:p>
          <a:p>
            <a:pPr marL="180473" indent="-180473">
              <a:buSzPct val="100000"/>
              <a:buChar char="•"/>
              <a:defRPr sz="2300">
                <a:latin typeface="Gill Sans"/>
                <a:ea typeface="Gill Sans"/>
                <a:cs typeface="Gill Sans"/>
                <a:sym typeface="Gill Sans"/>
              </a:defRPr>
            </a:pPr>
            <a:r>
              <a:t>What if two causes both need to be present?</a:t>
            </a:r>
          </a:p>
        </p:txBody>
      </p:sp>
      <p:sp>
        <p:nvSpPr>
          <p:cNvPr id="356" name="Shape 356"/>
          <p:cNvSpPr/>
          <p:nvPr/>
        </p:nvSpPr>
        <p:spPr>
          <a:xfrm>
            <a:off x="5757487" y="3185573"/>
            <a:ext cx="2935554" cy="3368041"/>
          </a:xfrm>
          <a:prstGeom prst="rect">
            <a:avLst/>
          </a:prstGeom>
          <a:ln w="12700">
            <a:solidFill>
              <a:srgbClr val="AA7942"/>
            </a:solidFill>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1700">
                <a:latin typeface="Gill Sans"/>
                <a:ea typeface="Gill Sans"/>
                <a:cs typeface="Gill Sans"/>
                <a:sym typeface="Gill Sans"/>
              </a:defRPr>
            </a:pPr>
            <a:r>
              <a:t>“. . . in the sciences which deal with phenomena in which artificial experiments are impossible (as in the case of astronomy), or in which they have a very limited range (as in mental philosophy, social science, and even physiology), </a:t>
            </a:r>
            <a:r>
              <a:rPr i="1"/>
              <a:t>induction from direct experience is practiced at a disadvantage in most cases equivalent to impracticability.</a:t>
            </a:r>
            <a:r>
              <a:t>” (Mill, </a:t>
            </a:r>
            <a:r>
              <a:rPr i="1"/>
              <a:t>A System of Logic</a:t>
            </a:r>
            <a:r>
              <a:t>)</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9" name="pasted-image.jpg"/>
          <p:cNvPicPr>
            <a:picLocks noChangeAspect="1"/>
          </p:cNvPicPr>
          <p:nvPr/>
        </p:nvPicPr>
        <p:blipFill>
          <a:blip r:embed="rId2">
            <a:extLst/>
          </a:blip>
          <a:stretch>
            <a:fillRect/>
          </a:stretch>
        </p:blipFill>
        <p:spPr>
          <a:xfrm>
            <a:off x="6840226" y="2609778"/>
            <a:ext cx="1846574" cy="2308217"/>
          </a:xfrm>
          <a:prstGeom prst="rect">
            <a:avLst/>
          </a:prstGeom>
          <a:ln w="12700">
            <a:miter lim="400000"/>
          </a:ln>
        </p:spPr>
      </p:pic>
      <p:sp>
        <p:nvSpPr>
          <p:cNvPr id="360" name="Shape 360"/>
          <p:cNvSpPr/>
          <p:nvPr/>
        </p:nvSpPr>
        <p:spPr>
          <a:xfrm>
            <a:off x="1845959" y="453568"/>
            <a:ext cx="6479740" cy="8527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201168">
              <a:spcBef>
                <a:spcPts val="200"/>
              </a:spcBef>
              <a:defRPr sz="2596">
                <a:latin typeface="Gill Sans SemiBold"/>
                <a:ea typeface="Gill Sans SemiBold"/>
                <a:cs typeface="Gill Sans SemiBold"/>
                <a:sym typeface="Gill Sans SemiBold"/>
              </a:defRPr>
            </a:lvl1pPr>
          </a:lstStyle>
          <a:p>
            <a:pPr/>
            <a:r>
              <a:t>Answering reverse causal questions in a messy world</a:t>
            </a:r>
          </a:p>
        </p:txBody>
      </p:sp>
      <p:sp>
        <p:nvSpPr>
          <p:cNvPr id="361" name="Shape 361"/>
          <p:cNvSpPr/>
          <p:nvPr/>
        </p:nvSpPr>
        <p:spPr>
          <a:xfrm>
            <a:off x="549158" y="2412095"/>
            <a:ext cx="6010301" cy="321982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429768">
              <a:spcBef>
                <a:spcPts val="500"/>
              </a:spcBef>
              <a:defRPr sz="2256">
                <a:latin typeface="Gill Sans"/>
                <a:ea typeface="Gill Sans"/>
                <a:cs typeface="Gill Sans"/>
                <a:sym typeface="Gill Sans"/>
              </a:defRPr>
            </a:pPr>
            <a:r>
              <a:t>There are important phenomena we don’t know or can’t observe.</a:t>
            </a:r>
          </a:p>
          <a:p>
            <a:pPr defTabSz="429768">
              <a:spcBef>
                <a:spcPts val="500"/>
              </a:spcBef>
              <a:defRPr sz="2256">
                <a:latin typeface="Gill Sans"/>
                <a:ea typeface="Gill Sans"/>
                <a:cs typeface="Gill Sans"/>
                <a:sym typeface="Gill Sans"/>
              </a:defRPr>
            </a:pPr>
          </a:p>
          <a:p>
            <a:pPr defTabSz="429768">
              <a:spcBef>
                <a:spcPts val="500"/>
              </a:spcBef>
              <a:defRPr sz="2256">
                <a:latin typeface="Gill Sans"/>
                <a:ea typeface="Gill Sans"/>
                <a:cs typeface="Gill Sans"/>
                <a:sym typeface="Gill Sans"/>
              </a:defRPr>
            </a:pPr>
            <a:r>
              <a:t>=&gt; Mill’s methods can’t be applied. (He knew that!)</a:t>
            </a:r>
          </a:p>
          <a:p>
            <a:pPr defTabSz="429768">
              <a:spcBef>
                <a:spcPts val="500"/>
              </a:spcBef>
              <a:defRPr sz="2256">
                <a:latin typeface="Gill Sans"/>
                <a:ea typeface="Gill Sans"/>
                <a:cs typeface="Gill Sans"/>
                <a:sym typeface="Gill Sans"/>
              </a:defRPr>
            </a:pPr>
          </a:p>
          <a:p>
            <a:pPr defTabSz="429768">
              <a:spcBef>
                <a:spcPts val="500"/>
              </a:spcBef>
              <a:defRPr sz="2256">
                <a:latin typeface="Gill Sans"/>
                <a:ea typeface="Gill Sans"/>
                <a:cs typeface="Gill Sans"/>
                <a:sym typeface="Gill Sans"/>
              </a:defRPr>
            </a:pPr>
            <a:r>
              <a:t>Explanations in social science will be messy &amp; contested.</a:t>
            </a:r>
          </a:p>
        </p:txBody>
      </p:sp>
      <p:pic>
        <p:nvPicPr>
          <p:cNvPr id="362" name="pasted-image.jpg"/>
          <p:cNvPicPr>
            <a:picLocks noChangeAspect="1"/>
          </p:cNvPicPr>
          <p:nvPr/>
        </p:nvPicPr>
        <p:blipFill>
          <a:blip r:embed="rId3">
            <a:extLst/>
          </a:blip>
          <a:stretch>
            <a:fillRect/>
          </a:stretch>
        </p:blipFill>
        <p:spPr>
          <a:xfrm>
            <a:off x="454050" y="266997"/>
            <a:ext cx="1141482" cy="1480842"/>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5" name="Shape 365"/>
          <p:cNvSpPr/>
          <p:nvPr/>
        </p:nvSpPr>
        <p:spPr>
          <a:xfrm>
            <a:off x="1689364" y="460602"/>
            <a:ext cx="7866599" cy="7834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600">
                <a:latin typeface="Gill Sans SemiBold"/>
                <a:ea typeface="Gill Sans SemiBold"/>
                <a:cs typeface="Gill Sans SemiBold"/>
                <a:sym typeface="Gill Sans SemiBold"/>
              </a:defRPr>
            </a:lvl1pPr>
          </a:lstStyle>
          <a:p>
            <a:pPr/>
            <a:r>
              <a:t>Research design for reverse causal questions</a:t>
            </a:r>
          </a:p>
        </p:txBody>
      </p:sp>
      <p:sp>
        <p:nvSpPr>
          <p:cNvPr id="366" name="Shape 366"/>
          <p:cNvSpPr/>
          <p:nvPr/>
        </p:nvSpPr>
        <p:spPr>
          <a:xfrm>
            <a:off x="562906" y="1896152"/>
            <a:ext cx="8018188" cy="4343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200">
                <a:latin typeface="Gill Sans"/>
                <a:ea typeface="Gill Sans"/>
                <a:cs typeface="Gill Sans"/>
                <a:sym typeface="Gill Sans"/>
              </a:defRPr>
            </a:pPr>
            <a:r>
              <a:t>Types of explanations: </a:t>
            </a:r>
          </a:p>
          <a:p>
            <a:pPr marL="367631" indent="-367631">
              <a:spcBef>
                <a:spcPts val="500"/>
              </a:spcBef>
              <a:buSzPct val="100000"/>
              <a:buAutoNum type="arabicParenR" startAt="1"/>
              <a:defRPr sz="2200">
                <a:latin typeface="Gill Sans"/>
                <a:ea typeface="Gill Sans"/>
                <a:cs typeface="Gill Sans"/>
                <a:sym typeface="Gill Sans"/>
              </a:defRPr>
            </a:pPr>
            <a:r>
              <a:rPr>
                <a:latin typeface="Gill Sans SemiBold"/>
                <a:ea typeface="Gill Sans SemiBold"/>
                <a:cs typeface="Gill Sans SemiBold"/>
                <a:sym typeface="Gill Sans SemiBold"/>
              </a:rPr>
              <a:t>Theoretical</a:t>
            </a:r>
            <a:r>
              <a:t>: “I offer a theory that shows how the observed pattern is actually not puzzling at all.”</a:t>
            </a:r>
          </a:p>
          <a:p>
            <a:pPr marL="367631" indent="-367631">
              <a:spcBef>
                <a:spcPts val="500"/>
              </a:spcBef>
              <a:buSzPct val="100000"/>
              <a:buAutoNum type="arabicParenR" startAt="1"/>
              <a:defRPr sz="2200">
                <a:latin typeface="Gill Sans"/>
                <a:ea typeface="Gill Sans"/>
                <a:cs typeface="Gill Sans"/>
                <a:sym typeface="Gill Sans"/>
              </a:defRPr>
            </a:pPr>
            <a:r>
              <a:rPr>
                <a:latin typeface="Gill Sans SemiBold"/>
                <a:ea typeface="Gill Sans SemiBold"/>
                <a:cs typeface="Gill Sans SemiBold"/>
                <a:sym typeface="Gill Sans SemiBold"/>
              </a:rPr>
              <a:t>Empirical</a:t>
            </a:r>
            <a:r>
              <a:t>:  “I produce a new measure of [democracy, spending, public opinion] that shows how the observed pattern is not puzzling at all.”</a:t>
            </a:r>
          </a:p>
          <a:p>
            <a:pPr marL="367631" indent="-367631">
              <a:spcBef>
                <a:spcPts val="500"/>
              </a:spcBef>
              <a:buSzPct val="100000"/>
              <a:buAutoNum type="arabicParenR" startAt="1"/>
              <a:defRPr sz="2200">
                <a:latin typeface="Gill Sans"/>
                <a:ea typeface="Gill Sans"/>
                <a:cs typeface="Gill Sans"/>
                <a:sym typeface="Gill Sans"/>
              </a:defRPr>
            </a:pPr>
            <a:r>
              <a:rPr>
                <a:latin typeface="Gill Sans SemiBold"/>
                <a:ea typeface="Gill Sans SemiBold"/>
                <a:cs typeface="Gill Sans SemiBold"/>
                <a:sym typeface="Gill Sans SemiBold"/>
              </a:rPr>
              <a:t>Combination of theoretical and empirical</a:t>
            </a:r>
            <a:r>
              <a:t>: e.g. “Democracies do not fight each other considerably less than would be expected when you consider their wealth.”</a:t>
            </a:r>
          </a:p>
          <a:p>
            <a:pPr>
              <a:spcBef>
                <a:spcPts val="500"/>
              </a:spcBef>
              <a:defRPr sz="2200">
                <a:latin typeface="Gill Sans"/>
                <a:ea typeface="Gill Sans"/>
                <a:cs typeface="Gill Sans"/>
                <a:sym typeface="Gill Sans"/>
              </a:defRPr>
            </a:pPr>
          </a:p>
          <a:p>
            <a:pPr>
              <a:spcBef>
                <a:spcPts val="500"/>
              </a:spcBef>
              <a:defRPr sz="2200">
                <a:latin typeface="Gill Sans"/>
                <a:ea typeface="Gill Sans"/>
                <a:cs typeface="Gill Sans"/>
                <a:sym typeface="Gill Sans"/>
              </a:defRPr>
            </a:pPr>
            <a:r>
              <a:t>In social science, there can be many “good” explanations for a phenomenon and no clear way to choose one. </a:t>
            </a:r>
          </a:p>
        </p:txBody>
      </p:sp>
      <p:pic>
        <p:nvPicPr>
          <p:cNvPr id="367" name="pasted-image.jpg"/>
          <p:cNvPicPr>
            <a:picLocks noChangeAspect="1"/>
          </p:cNvPicPr>
          <p:nvPr/>
        </p:nvPicPr>
        <p:blipFill>
          <a:blip r:embed="rId2">
            <a:extLst/>
          </a:blip>
          <a:stretch>
            <a:fillRect/>
          </a:stretch>
        </p:blipFill>
        <p:spPr>
          <a:xfrm>
            <a:off x="241527" y="266997"/>
            <a:ext cx="1141483" cy="1480842"/>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0" name="Shape 370"/>
          <p:cNvSpPr/>
          <p:nvPr/>
        </p:nvSpPr>
        <p:spPr>
          <a:xfrm>
            <a:off x="1756476" y="397641"/>
            <a:ext cx="7133955" cy="89861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205739">
              <a:spcBef>
                <a:spcPts val="200"/>
              </a:spcBef>
              <a:defRPr sz="2655">
                <a:latin typeface="Gill Sans SemiBold"/>
                <a:ea typeface="Gill Sans SemiBold"/>
                <a:cs typeface="Gill Sans SemiBold"/>
                <a:sym typeface="Gill Sans SemiBold"/>
              </a:defRPr>
            </a:lvl1pPr>
          </a:lstStyle>
          <a:p>
            <a:pPr/>
            <a:r>
              <a:t>Forward causal questions: What is the effect of X on Y?</a:t>
            </a:r>
          </a:p>
        </p:txBody>
      </p:sp>
      <p:sp>
        <p:nvSpPr>
          <p:cNvPr id="371" name="Shape 371"/>
          <p:cNvSpPr/>
          <p:nvPr/>
        </p:nvSpPr>
        <p:spPr>
          <a:xfrm>
            <a:off x="503823" y="2160258"/>
            <a:ext cx="5459133"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500"/>
              </a:spcBef>
              <a:defRPr sz="2000">
                <a:latin typeface="Gill Sans"/>
                <a:ea typeface="Gill Sans"/>
                <a:cs typeface="Gill Sans"/>
                <a:sym typeface="Gill Sans"/>
              </a:defRPr>
            </a:pPr>
            <a:r>
              <a:t>We think in terms of </a:t>
            </a:r>
            <a:r>
              <a:rPr>
                <a:latin typeface="Gill Sans SemiBold"/>
                <a:ea typeface="Gill Sans SemiBold"/>
                <a:cs typeface="Gill Sans SemiBold"/>
                <a:sym typeface="Gill Sans SemiBold"/>
              </a:rPr>
              <a:t>counterfactual scenarios</a:t>
            </a:r>
            <a:r>
              <a:t>.</a:t>
            </a:r>
          </a:p>
        </p:txBody>
      </p:sp>
      <p:grpSp>
        <p:nvGrpSpPr>
          <p:cNvPr id="376" name="Group 376"/>
          <p:cNvGrpSpPr/>
          <p:nvPr/>
        </p:nvGrpSpPr>
        <p:grpSpPr>
          <a:xfrm>
            <a:off x="262568" y="397641"/>
            <a:ext cx="1270001" cy="1131144"/>
            <a:chOff x="0" y="0"/>
            <a:chExt cx="1270000" cy="1131143"/>
          </a:xfrm>
        </p:grpSpPr>
        <p:sp>
          <p:nvSpPr>
            <p:cNvPr id="372" name="Shape 372"/>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373" name="Shape 373"/>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374" name="Shape 374"/>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375" name="Shape 375"/>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pic>
        <p:nvPicPr>
          <p:cNvPr id="377" name="pasted-image.jpg"/>
          <p:cNvPicPr>
            <a:picLocks noChangeAspect="1"/>
          </p:cNvPicPr>
          <p:nvPr/>
        </p:nvPicPr>
        <p:blipFill>
          <a:blip r:embed="rId3">
            <a:extLst/>
          </a:blip>
          <a:srcRect l="37498" t="1017" r="914" b="1017"/>
          <a:stretch>
            <a:fillRect/>
          </a:stretch>
        </p:blipFill>
        <p:spPr>
          <a:xfrm>
            <a:off x="6771834" y="2542111"/>
            <a:ext cx="2133479" cy="2115073"/>
          </a:xfrm>
          <a:prstGeom prst="rect">
            <a:avLst/>
          </a:prstGeom>
          <a:ln w="12700">
            <a:miter lim="400000"/>
          </a:ln>
        </p:spPr>
      </p:pic>
      <p:sp>
        <p:nvSpPr>
          <p:cNvPr id="378" name="Shape 378"/>
          <p:cNvSpPr/>
          <p:nvPr/>
        </p:nvSpPr>
        <p:spPr>
          <a:xfrm>
            <a:off x="289454" y="2923436"/>
            <a:ext cx="2478942" cy="1377697"/>
          </a:xfrm>
          <a:prstGeom prst="rect">
            <a:avLst/>
          </a:prstGeom>
          <a:ln w="25400" cap="rnd">
            <a:solidFill>
              <a:srgbClr val="535353"/>
            </a:solidFill>
            <a:custDash>
              <a:ds d="100000" sp="200000"/>
            </a:custDash>
          </a:ln>
          <a:extLst>
            <a:ext uri="{C572A759-6A51-4108-AA02-DFA0A04FC94B}">
              <ma14:wrappingTextBoxFlag xmlns:ma14="http://schemas.microsoft.com/office/mac/drawingml/2011/main" val="1"/>
            </a:ext>
          </a:extLst>
        </p:spPr>
        <p:txBody>
          <a:bodyPr wrap="none" lIns="45719" rIns="45719">
            <a:spAutoFit/>
          </a:bodyPr>
          <a:lstStyle/>
          <a:p>
            <a:pPr algn="ctr">
              <a:spcBef>
                <a:spcPts val="500"/>
              </a:spcBef>
              <a:defRPr i="1">
                <a:latin typeface="Gill Sans"/>
                <a:ea typeface="Gill Sans"/>
                <a:cs typeface="Gill Sans"/>
                <a:sym typeface="Gill Sans"/>
              </a:defRPr>
            </a:pPr>
            <a:r>
              <a:t>what would </a:t>
            </a:r>
          </a:p>
          <a:p>
            <a:pPr algn="ctr">
              <a:spcBef>
                <a:spcPts val="500"/>
              </a:spcBef>
              <a:defRPr i="1">
                <a:latin typeface="Gill Sans"/>
                <a:ea typeface="Gill Sans"/>
                <a:cs typeface="Gill Sans"/>
                <a:sym typeface="Gill Sans"/>
              </a:defRPr>
            </a:pPr>
            <a:r>
              <a:t>have happened </a:t>
            </a:r>
          </a:p>
          <a:p>
            <a:pPr algn="ctr">
              <a:spcBef>
                <a:spcPts val="500"/>
              </a:spcBef>
              <a:defRPr i="1">
                <a:latin typeface="Gill Sans"/>
                <a:ea typeface="Gill Sans"/>
                <a:cs typeface="Gill Sans"/>
                <a:sym typeface="Gill Sans"/>
              </a:defRPr>
            </a:pPr>
            <a:r>
              <a:t>if I </a:t>
            </a:r>
            <a:r>
              <a:rPr>
                <a:latin typeface="Gill Sans SemiBold"/>
                <a:ea typeface="Gill Sans SemiBold"/>
                <a:cs typeface="Gill Sans SemiBold"/>
                <a:sym typeface="Gill Sans SemiBold"/>
              </a:rPr>
              <a:t>had</a:t>
            </a:r>
            <a:r>
              <a:t> taken the aspirin? </a:t>
            </a:r>
          </a:p>
          <a:p>
            <a:pPr algn="ctr">
              <a:spcBef>
                <a:spcPts val="500"/>
              </a:spcBef>
              <a:defRPr i="1">
                <a:latin typeface="Gill Sans"/>
                <a:ea typeface="Gill Sans"/>
                <a:cs typeface="Gill Sans"/>
                <a:sym typeface="Gill Sans"/>
              </a:defRPr>
            </a:pPr>
            <a:r>
              <a:t>(treatment) </a:t>
            </a:r>
          </a:p>
        </p:txBody>
      </p:sp>
      <p:sp>
        <p:nvSpPr>
          <p:cNvPr id="379" name="Shape 379"/>
          <p:cNvSpPr/>
          <p:nvPr/>
        </p:nvSpPr>
        <p:spPr>
          <a:xfrm>
            <a:off x="2955150" y="3464964"/>
            <a:ext cx="32787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500"/>
              </a:spcBef>
              <a:defRPr sz="2000">
                <a:latin typeface="Gill Sans SemiBold"/>
                <a:ea typeface="Gill Sans SemiBold"/>
                <a:cs typeface="Gill Sans SemiBold"/>
                <a:sym typeface="Gill Sans SemiBold"/>
              </a:defRPr>
            </a:lvl1pPr>
          </a:lstStyle>
          <a:p>
            <a:pPr>
              <a:defRPr>
                <a:latin typeface="Gill Sans"/>
                <a:ea typeface="Gill Sans"/>
                <a:cs typeface="Gill Sans"/>
                <a:sym typeface="Gill Sans"/>
              </a:defRPr>
            </a:pPr>
            <a:r>
              <a:rPr>
                <a:latin typeface="Gill Sans SemiBold"/>
                <a:ea typeface="Gill Sans SemiBold"/>
                <a:cs typeface="Gill Sans SemiBold"/>
                <a:sym typeface="Gill Sans SemiBold"/>
              </a:rPr>
              <a:t>vs</a:t>
            </a:r>
          </a:p>
        </p:txBody>
      </p:sp>
      <p:sp>
        <p:nvSpPr>
          <p:cNvPr id="380" name="Shape 380"/>
          <p:cNvSpPr/>
          <p:nvPr/>
        </p:nvSpPr>
        <p:spPr>
          <a:xfrm>
            <a:off x="3496583" y="2910736"/>
            <a:ext cx="2673609" cy="1377697"/>
          </a:xfrm>
          <a:prstGeom prst="rect">
            <a:avLst/>
          </a:prstGeom>
          <a:ln w="25400" cap="rnd">
            <a:solidFill>
              <a:srgbClr val="535353"/>
            </a:solidFill>
            <a:custDash>
              <a:ds d="100000" sp="200000"/>
            </a:custDash>
          </a:ln>
          <a:extLst>
            <a:ext uri="{C572A759-6A51-4108-AA02-DFA0A04FC94B}">
              <ma14:wrappingTextBoxFlag xmlns:ma14="http://schemas.microsoft.com/office/mac/drawingml/2011/main" val="1"/>
            </a:ext>
          </a:extLst>
        </p:spPr>
        <p:txBody>
          <a:bodyPr wrap="none" lIns="45719" rIns="45719">
            <a:spAutoFit/>
          </a:bodyPr>
          <a:lstStyle/>
          <a:p>
            <a:pPr algn="ctr">
              <a:spcBef>
                <a:spcPts val="500"/>
              </a:spcBef>
              <a:defRPr i="1">
                <a:latin typeface="Gill Sans"/>
                <a:ea typeface="Gill Sans"/>
                <a:cs typeface="Gill Sans"/>
                <a:sym typeface="Gill Sans"/>
              </a:defRPr>
            </a:pPr>
            <a:r>
              <a:t> what would </a:t>
            </a:r>
          </a:p>
          <a:p>
            <a:pPr algn="ctr">
              <a:spcBef>
                <a:spcPts val="500"/>
              </a:spcBef>
              <a:defRPr i="1">
                <a:latin typeface="Gill Sans"/>
                <a:ea typeface="Gill Sans"/>
                <a:cs typeface="Gill Sans"/>
                <a:sym typeface="Gill Sans"/>
              </a:defRPr>
            </a:pPr>
            <a:r>
              <a:t>have happened </a:t>
            </a:r>
          </a:p>
          <a:p>
            <a:pPr algn="ctr">
              <a:spcBef>
                <a:spcPts val="500"/>
              </a:spcBef>
              <a:defRPr i="1">
                <a:latin typeface="Gill Sans"/>
                <a:ea typeface="Gill Sans"/>
                <a:cs typeface="Gill Sans"/>
                <a:sym typeface="Gill Sans"/>
              </a:defRPr>
            </a:pPr>
            <a:r>
              <a:t>if I had </a:t>
            </a:r>
            <a:r>
              <a:rPr>
                <a:latin typeface="Gill Sans SemiBold"/>
                <a:ea typeface="Gill Sans SemiBold"/>
                <a:cs typeface="Gill Sans SemiBold"/>
                <a:sym typeface="Gill Sans SemiBold"/>
              </a:rPr>
              <a:t>not</a:t>
            </a:r>
            <a:r>
              <a:t> taken the aspirin</a:t>
            </a:r>
          </a:p>
          <a:p>
            <a:pPr algn="ctr">
              <a:spcBef>
                <a:spcPts val="500"/>
              </a:spcBef>
              <a:defRPr i="1">
                <a:latin typeface="Gill Sans"/>
                <a:ea typeface="Gill Sans"/>
                <a:cs typeface="Gill Sans"/>
                <a:sym typeface="Gill Sans"/>
              </a:defRPr>
            </a:pPr>
            <a:r>
              <a:t>(control) </a:t>
            </a:r>
          </a:p>
        </p:txBody>
      </p:sp>
      <p:sp>
        <p:nvSpPr>
          <p:cNvPr id="381" name="Shape 381"/>
          <p:cNvSpPr/>
          <p:nvPr/>
        </p:nvSpPr>
        <p:spPr>
          <a:xfrm>
            <a:off x="690708" y="4859154"/>
            <a:ext cx="5085364" cy="13456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500"/>
              </a:spcBef>
              <a:defRPr sz="2000">
                <a:latin typeface="Gill Sans"/>
                <a:ea typeface="Gill Sans"/>
                <a:cs typeface="Gill Sans"/>
                <a:sym typeface="Gill Sans"/>
              </a:defRPr>
            </a:pPr>
            <a:r>
              <a:t>Fundamental problem of causal inference (Holland, 1986): </a:t>
            </a:r>
          </a:p>
          <a:p>
            <a:pPr algn="ctr">
              <a:spcBef>
                <a:spcPts val="500"/>
              </a:spcBef>
              <a:defRPr sz="2000">
                <a:latin typeface="Gill Sans"/>
                <a:ea typeface="Gill Sans"/>
                <a:cs typeface="Gill Sans"/>
                <a:sym typeface="Gill Sans"/>
              </a:defRPr>
            </a:pPr>
            <a:r>
              <a:t>We only ever observe </a:t>
            </a:r>
            <a:r>
              <a:rPr>
                <a:latin typeface="Gill Sans SemiBold"/>
                <a:ea typeface="Gill Sans SemiBold"/>
                <a:cs typeface="Gill Sans SemiBold"/>
                <a:sym typeface="Gill Sans SemiBold"/>
              </a:rPr>
              <a:t>one of these </a:t>
            </a:r>
            <a:r>
              <a:t>for any particular individual.</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4" name="Shape 384"/>
          <p:cNvSpPr/>
          <p:nvPr/>
        </p:nvSpPr>
        <p:spPr>
          <a:xfrm>
            <a:off x="1745291" y="397641"/>
            <a:ext cx="7133955"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b="1" sz="2900"/>
            </a:lvl1pPr>
          </a:lstStyle>
          <a:p>
            <a:pPr/>
            <a:r>
              <a:t>Fundamental problem of causal inference (1)</a:t>
            </a:r>
          </a:p>
        </p:txBody>
      </p:sp>
      <p:grpSp>
        <p:nvGrpSpPr>
          <p:cNvPr id="389" name="Group 389"/>
          <p:cNvGrpSpPr/>
          <p:nvPr/>
        </p:nvGrpSpPr>
        <p:grpSpPr>
          <a:xfrm>
            <a:off x="262568" y="397641"/>
            <a:ext cx="1270001" cy="1131144"/>
            <a:chOff x="0" y="0"/>
            <a:chExt cx="1270000" cy="1131143"/>
          </a:xfrm>
        </p:grpSpPr>
        <p:sp>
          <p:nvSpPr>
            <p:cNvPr id="385" name="Shape 385"/>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386" name="Shape 386"/>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387" name="Shape 387"/>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388" name="Shape 388"/>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390" name="Shape 390"/>
          <p:cNvSpPr/>
          <p:nvPr/>
        </p:nvSpPr>
        <p:spPr>
          <a:xfrm>
            <a:off x="884873" y="2092450"/>
            <a:ext cx="7593195" cy="411179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spcBef>
                <a:spcPts val="500"/>
              </a:spcBef>
              <a:defRPr sz="2300">
                <a:latin typeface="Gill Sans"/>
                <a:ea typeface="Gill Sans"/>
                <a:cs typeface="Gill Sans"/>
                <a:sym typeface="Gill Sans"/>
              </a:defRPr>
            </a:pPr>
            <a:r>
              <a:t>Consider these forward causal questions:</a:t>
            </a:r>
          </a:p>
          <a:p>
            <a:pPr marL="230605" indent="-230605">
              <a:spcBef>
                <a:spcPts val="500"/>
              </a:spcBef>
              <a:buSzPct val="100000"/>
              <a:buChar char="•"/>
              <a:defRPr sz="2300">
                <a:latin typeface="Gill Sans"/>
                <a:ea typeface="Gill Sans"/>
                <a:cs typeface="Gill Sans"/>
                <a:sym typeface="Gill Sans"/>
              </a:defRPr>
            </a:pPr>
            <a:r>
              <a:t>Does aspirin relieve headaches? </a:t>
            </a:r>
          </a:p>
          <a:p>
            <a:pPr marL="230605" indent="-230605">
              <a:spcBef>
                <a:spcPts val="500"/>
              </a:spcBef>
              <a:buSzPct val="100000"/>
              <a:buChar char="•"/>
              <a:defRPr sz="2300">
                <a:latin typeface="Gill Sans"/>
                <a:ea typeface="Gill Sans"/>
                <a:cs typeface="Gill Sans"/>
                <a:sym typeface="Gill Sans"/>
              </a:defRPr>
            </a:pPr>
            <a:r>
              <a:t>Does a job training program increase participants’ income? </a:t>
            </a:r>
          </a:p>
          <a:p>
            <a:pPr marL="230605" indent="-230605">
              <a:spcBef>
                <a:spcPts val="500"/>
              </a:spcBef>
              <a:buSzPct val="100000"/>
              <a:buChar char="•"/>
              <a:defRPr sz="2300">
                <a:latin typeface="Gill Sans"/>
                <a:ea typeface="Gill Sans"/>
                <a:cs typeface="Gill Sans"/>
                <a:sym typeface="Gill Sans"/>
              </a:defRPr>
            </a:pPr>
            <a:r>
              <a:t>Do door-to-door campaigns increase voter turnout?</a:t>
            </a:r>
          </a:p>
          <a:p>
            <a:pPr marL="230605" indent="-230605">
              <a:spcBef>
                <a:spcPts val="500"/>
              </a:spcBef>
              <a:buSzPct val="100000"/>
              <a:buChar char="•"/>
              <a:defRPr sz="2300">
                <a:latin typeface="Gill Sans"/>
                <a:ea typeface="Gill Sans"/>
                <a:cs typeface="Gill Sans"/>
                <a:sym typeface="Gill Sans"/>
              </a:defRPr>
            </a:pPr>
            <a:r>
              <a:t>Does consensus democracy increase political stability?</a:t>
            </a:r>
          </a:p>
          <a:p>
            <a:pPr>
              <a:spcBef>
                <a:spcPts val="500"/>
              </a:spcBef>
              <a:defRPr sz="2300">
                <a:latin typeface="Gill Sans"/>
                <a:ea typeface="Gill Sans"/>
                <a:cs typeface="Gill Sans"/>
                <a:sym typeface="Gill Sans"/>
              </a:defRPr>
            </a:pPr>
          </a:p>
          <a:p>
            <a:pPr marL="384342" indent="-384342">
              <a:spcBef>
                <a:spcPts val="500"/>
              </a:spcBef>
              <a:buSzPct val="100000"/>
              <a:buAutoNum type="arabicParenBoth" startAt="1"/>
              <a:defRPr sz="2300">
                <a:latin typeface="Gill Sans"/>
                <a:ea typeface="Gill Sans"/>
                <a:cs typeface="Gill Sans"/>
                <a:sym typeface="Gill Sans"/>
              </a:defRPr>
            </a:pPr>
            <a:r>
              <a:t>How does the </a:t>
            </a:r>
            <a:r>
              <a:rPr>
                <a:latin typeface="Gill Sans SemiBold"/>
                <a:ea typeface="Gill Sans SemiBold"/>
                <a:cs typeface="Gill Sans SemiBold"/>
                <a:sym typeface="Gill Sans SemiBold"/>
              </a:rPr>
              <a:t>fundamental problem of causal inference</a:t>
            </a:r>
            <a:r>
              <a:t> apply? </a:t>
            </a:r>
          </a:p>
          <a:p>
            <a:pPr marL="384342" indent="-384342">
              <a:spcBef>
                <a:spcPts val="500"/>
              </a:spcBef>
              <a:buSzPct val="100000"/>
              <a:buAutoNum type="arabicParenBoth" startAt="1"/>
              <a:defRPr sz="2300">
                <a:latin typeface="Gill Sans"/>
                <a:ea typeface="Gill Sans"/>
                <a:cs typeface="Gill Sans"/>
                <a:sym typeface="Gill Sans"/>
              </a:defRPr>
            </a:pPr>
            <a:r>
              <a:t>Could we measure the effect with a “before-and-after” comparison?</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3" name="Shape 393"/>
          <p:cNvSpPr/>
          <p:nvPr/>
        </p:nvSpPr>
        <p:spPr>
          <a:xfrm>
            <a:off x="1845960" y="548141"/>
            <a:ext cx="7042767" cy="830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205739">
              <a:spcBef>
                <a:spcPts val="200"/>
              </a:spcBef>
              <a:defRPr sz="2790">
                <a:latin typeface="Gill Sans SemiBold"/>
                <a:ea typeface="Gill Sans SemiBold"/>
                <a:cs typeface="Gill Sans SemiBold"/>
                <a:sym typeface="Gill Sans SemiBold"/>
              </a:defRPr>
            </a:lvl1pPr>
          </a:lstStyle>
          <a:p>
            <a:pPr/>
            <a:r>
              <a:t>Fundamental problem of causal inference (2)</a:t>
            </a:r>
          </a:p>
        </p:txBody>
      </p:sp>
      <p:grpSp>
        <p:nvGrpSpPr>
          <p:cNvPr id="398" name="Group 398"/>
          <p:cNvGrpSpPr/>
          <p:nvPr/>
        </p:nvGrpSpPr>
        <p:grpSpPr>
          <a:xfrm>
            <a:off x="262568" y="397641"/>
            <a:ext cx="1270001" cy="1131144"/>
            <a:chOff x="0" y="0"/>
            <a:chExt cx="1270000" cy="1131143"/>
          </a:xfrm>
        </p:grpSpPr>
        <p:sp>
          <p:nvSpPr>
            <p:cNvPr id="394" name="Shape 394"/>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395" name="Shape 395"/>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396" name="Shape 396"/>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397" name="Shape 397"/>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pic>
        <p:nvPicPr>
          <p:cNvPr id="399" name="pasted-image.png"/>
          <p:cNvPicPr>
            <a:picLocks noChangeAspect="1"/>
          </p:cNvPicPr>
          <p:nvPr/>
        </p:nvPicPr>
        <p:blipFill>
          <a:blip r:embed="rId2">
            <a:extLst/>
          </a:blip>
          <a:stretch>
            <a:fillRect/>
          </a:stretch>
        </p:blipFill>
        <p:spPr>
          <a:xfrm>
            <a:off x="1012235" y="2231879"/>
            <a:ext cx="7119530" cy="2869528"/>
          </a:xfrm>
          <a:prstGeom prst="rect">
            <a:avLst/>
          </a:prstGeom>
          <a:ln w="12700">
            <a:miter lim="400000"/>
          </a:ln>
        </p:spPr>
      </p:pic>
      <p:sp>
        <p:nvSpPr>
          <p:cNvPr id="400" name="Shape 400"/>
          <p:cNvSpPr/>
          <p:nvPr/>
        </p:nvSpPr>
        <p:spPr>
          <a:xfrm>
            <a:off x="6389238" y="5243729"/>
            <a:ext cx="170720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500" u="sng">
                <a:solidFill>
                  <a:srgbClr val="0000FF"/>
                </a:solidFill>
                <a:uFill>
                  <a:solidFill>
                    <a:srgbClr val="0000FF"/>
                  </a:solidFill>
                </a:uFill>
                <a:latin typeface="Gill Sans"/>
                <a:ea typeface="Gill Sans"/>
                <a:cs typeface="Gill Sans"/>
                <a:sym typeface="Gill Sans"/>
                <a:hlinkClick r:id="rId3"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3" invalidUrl="" action="" tgtFrame="" tooltip="" history="1" highlightClick="0" endSnd="0"/>
              </a:rPr>
              <a:t>http://xkcd.com/552/</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3" name="Shape 403"/>
          <p:cNvSpPr/>
          <p:nvPr/>
        </p:nvSpPr>
        <p:spPr>
          <a:xfrm>
            <a:off x="1745291" y="397641"/>
            <a:ext cx="7133955"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900">
                <a:latin typeface="Gill Sans SemiBold"/>
                <a:ea typeface="Gill Sans SemiBold"/>
                <a:cs typeface="Gill Sans SemiBold"/>
                <a:sym typeface="Gill Sans SemiBold"/>
              </a:defRPr>
            </a:lvl1pPr>
          </a:lstStyle>
          <a:p>
            <a:pPr/>
            <a:r>
              <a:t>The problem with the before-and-after design</a:t>
            </a:r>
          </a:p>
        </p:txBody>
      </p:sp>
      <p:grpSp>
        <p:nvGrpSpPr>
          <p:cNvPr id="408" name="Group 408"/>
          <p:cNvGrpSpPr/>
          <p:nvPr/>
        </p:nvGrpSpPr>
        <p:grpSpPr>
          <a:xfrm>
            <a:off x="262568" y="397641"/>
            <a:ext cx="1270001" cy="1131144"/>
            <a:chOff x="0" y="0"/>
            <a:chExt cx="1270000" cy="1131143"/>
          </a:xfrm>
        </p:grpSpPr>
        <p:sp>
          <p:nvSpPr>
            <p:cNvPr id="404" name="Shape 404"/>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405" name="Shape 405"/>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406" name="Shape 406"/>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407" name="Shape 407"/>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409" name="Shape 409"/>
          <p:cNvSpPr/>
          <p:nvPr/>
        </p:nvSpPr>
        <p:spPr>
          <a:xfrm flipV="1">
            <a:off x="940284" y="2475656"/>
            <a:ext cx="1" cy="3545043"/>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10" name="Shape 410"/>
          <p:cNvSpPr/>
          <p:nvPr/>
        </p:nvSpPr>
        <p:spPr>
          <a:xfrm>
            <a:off x="935935" y="6030210"/>
            <a:ext cx="2733558" cy="1"/>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11" name="Shape 411"/>
          <p:cNvSpPr/>
          <p:nvPr/>
        </p:nvSpPr>
        <p:spPr>
          <a:xfrm>
            <a:off x="2675300" y="6193114"/>
            <a:ext cx="623467" cy="3405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a:latin typeface="Gill Sans"/>
                <a:ea typeface="Gill Sans"/>
                <a:cs typeface="Gill Sans"/>
                <a:sym typeface="Gill Sans"/>
              </a:defRPr>
            </a:lvl1pPr>
          </a:lstStyle>
          <a:p>
            <a:pPr/>
            <a:r>
              <a:t>After</a:t>
            </a:r>
          </a:p>
        </p:txBody>
      </p:sp>
      <p:sp>
        <p:nvSpPr>
          <p:cNvPr id="412" name="Shape 412"/>
          <p:cNvSpPr/>
          <p:nvPr/>
        </p:nvSpPr>
        <p:spPr>
          <a:xfrm rot="16200000">
            <a:off x="-1137095" y="3926788"/>
            <a:ext cx="3837005" cy="37432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1500">
                <a:latin typeface="Gill Sans"/>
                <a:ea typeface="Gill Sans"/>
                <a:cs typeface="Gill Sans"/>
                <a:sym typeface="Gill Sans"/>
              </a:defRPr>
            </a:lvl1pPr>
          </a:lstStyle>
          <a:p>
            <a:pPr/>
            <a:r>
              <a:t>Belief that correlation implies causation</a:t>
            </a:r>
          </a:p>
        </p:txBody>
      </p:sp>
      <p:sp>
        <p:nvSpPr>
          <p:cNvPr id="413" name="Shape 413"/>
          <p:cNvSpPr/>
          <p:nvPr/>
        </p:nvSpPr>
        <p:spPr>
          <a:xfrm>
            <a:off x="1305357" y="6193114"/>
            <a:ext cx="824075" cy="3405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a:latin typeface="Gill Sans"/>
                <a:ea typeface="Gill Sans"/>
                <a:cs typeface="Gill Sans"/>
                <a:sym typeface="Gill Sans"/>
              </a:defRPr>
            </a:lvl1pPr>
          </a:lstStyle>
          <a:p>
            <a:pPr/>
            <a:r>
              <a:t>Before</a:t>
            </a:r>
          </a:p>
        </p:txBody>
      </p:sp>
      <p:sp>
        <p:nvSpPr>
          <p:cNvPr id="414" name="Shape 414"/>
          <p:cNvSpPr/>
          <p:nvPr/>
        </p:nvSpPr>
        <p:spPr>
          <a:xfrm>
            <a:off x="1799839" y="3147986"/>
            <a:ext cx="1205412" cy="2200383"/>
          </a:xfrm>
          <a:prstGeom prst="line">
            <a:avLst/>
          </a:prstGeom>
          <a:ln w="38100">
            <a:solidFill>
              <a:srgbClr val="000000"/>
            </a:solidFill>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15" name="Shape 415"/>
          <p:cNvSpPr/>
          <p:nvPr/>
        </p:nvSpPr>
        <p:spPr>
          <a:xfrm>
            <a:off x="1089714" y="1680864"/>
            <a:ext cx="2697768" cy="891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latin typeface="Gill Sans"/>
                <a:ea typeface="Gill Sans"/>
                <a:cs typeface="Gill Sans"/>
                <a:sym typeface="Gill Sans"/>
              </a:defRPr>
            </a:pPr>
            <a:r>
              <a:t>What we observe: </a:t>
            </a:r>
          </a:p>
          <a:p>
            <a:pPr algn="ctr">
              <a:defRPr>
                <a:latin typeface="Gill Sans"/>
                <a:ea typeface="Gill Sans"/>
                <a:cs typeface="Gill Sans"/>
                <a:sym typeface="Gill Sans"/>
              </a:defRPr>
            </a:pPr>
            <a:r>
              <a:t>outcomes before and after </a:t>
            </a:r>
          </a:p>
          <a:p>
            <a:pPr algn="ctr">
              <a:defRPr>
                <a:latin typeface="Gill Sans"/>
                <a:ea typeface="Gill Sans"/>
                <a:cs typeface="Gill Sans"/>
                <a:sym typeface="Gill Sans"/>
              </a:defRPr>
            </a:pPr>
            <a:r>
              <a:t>he took statistics</a:t>
            </a:r>
          </a:p>
        </p:txBody>
      </p:sp>
      <p:sp>
        <p:nvSpPr>
          <p:cNvPr id="416" name="Shape 416"/>
          <p:cNvSpPr/>
          <p:nvPr/>
        </p:nvSpPr>
        <p:spPr>
          <a:xfrm flipV="1">
            <a:off x="5060475" y="2490820"/>
            <a:ext cx="1" cy="3545043"/>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17" name="Shape 417"/>
          <p:cNvSpPr/>
          <p:nvPr/>
        </p:nvSpPr>
        <p:spPr>
          <a:xfrm>
            <a:off x="5056126" y="6045374"/>
            <a:ext cx="2733558" cy="1"/>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18" name="Shape 418"/>
          <p:cNvSpPr/>
          <p:nvPr/>
        </p:nvSpPr>
        <p:spPr>
          <a:xfrm>
            <a:off x="6795492" y="6208278"/>
            <a:ext cx="623466" cy="3405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a:latin typeface="Gill Sans"/>
                <a:ea typeface="Gill Sans"/>
                <a:cs typeface="Gill Sans"/>
                <a:sym typeface="Gill Sans"/>
              </a:defRPr>
            </a:lvl1pPr>
          </a:lstStyle>
          <a:p>
            <a:pPr/>
            <a:r>
              <a:t>After</a:t>
            </a:r>
          </a:p>
        </p:txBody>
      </p:sp>
      <p:sp>
        <p:nvSpPr>
          <p:cNvPr id="419" name="Shape 419"/>
          <p:cNvSpPr/>
          <p:nvPr/>
        </p:nvSpPr>
        <p:spPr>
          <a:xfrm>
            <a:off x="5425548" y="6208278"/>
            <a:ext cx="824075" cy="3405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a:latin typeface="Gill Sans"/>
                <a:ea typeface="Gill Sans"/>
                <a:cs typeface="Gill Sans"/>
                <a:sym typeface="Gill Sans"/>
              </a:defRPr>
            </a:lvl1pPr>
          </a:lstStyle>
          <a:p>
            <a:pPr/>
            <a:r>
              <a:t>Before</a:t>
            </a:r>
          </a:p>
        </p:txBody>
      </p:sp>
      <p:sp>
        <p:nvSpPr>
          <p:cNvPr id="420" name="Shape 420"/>
          <p:cNvSpPr/>
          <p:nvPr/>
        </p:nvSpPr>
        <p:spPr>
          <a:xfrm>
            <a:off x="5946275" y="3166910"/>
            <a:ext cx="1058912" cy="1058912"/>
          </a:xfrm>
          <a:prstGeom prst="line">
            <a:avLst/>
          </a:prstGeom>
          <a:ln w="38100">
            <a:solidFill>
              <a:srgbClr val="535353"/>
            </a:solidFill>
            <a:custDash>
              <a:ds d="200000" sp="200000"/>
            </a:custDash>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21" name="Shape 421"/>
          <p:cNvSpPr/>
          <p:nvPr/>
        </p:nvSpPr>
        <p:spPr>
          <a:xfrm rot="16200000">
            <a:off x="2887548" y="3926788"/>
            <a:ext cx="3837005" cy="37432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1500">
                <a:latin typeface="Gill Sans"/>
                <a:ea typeface="Gill Sans"/>
                <a:cs typeface="Gill Sans"/>
                <a:sym typeface="Gill Sans"/>
              </a:defRPr>
            </a:lvl1pPr>
          </a:lstStyle>
          <a:p>
            <a:pPr/>
            <a:r>
              <a:t>Belief that correlation implies causation</a:t>
            </a:r>
          </a:p>
        </p:txBody>
      </p:sp>
      <p:sp>
        <p:nvSpPr>
          <p:cNvPr id="422" name="Shape 422"/>
          <p:cNvSpPr/>
          <p:nvPr/>
        </p:nvSpPr>
        <p:spPr>
          <a:xfrm>
            <a:off x="5365066" y="1680864"/>
            <a:ext cx="2493949" cy="916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latin typeface="Gill Sans"/>
                <a:ea typeface="Gill Sans"/>
                <a:cs typeface="Gill Sans"/>
                <a:sym typeface="Gill Sans"/>
              </a:defRPr>
            </a:pPr>
            <a:r>
              <a:t>What we </a:t>
            </a:r>
            <a:r>
              <a:rPr>
                <a:latin typeface="Gill Sans SemiBold"/>
                <a:ea typeface="Gill Sans SemiBold"/>
                <a:cs typeface="Gill Sans SemiBold"/>
                <a:sym typeface="Gill Sans SemiBold"/>
              </a:rPr>
              <a:t>don’t</a:t>
            </a:r>
            <a:r>
              <a:t> observe: </a:t>
            </a:r>
          </a:p>
          <a:p>
            <a:pPr algn="ctr">
              <a:defRPr>
                <a:latin typeface="Gill Sans"/>
                <a:ea typeface="Gill Sans"/>
                <a:cs typeface="Gill Sans"/>
                <a:sym typeface="Gill Sans"/>
              </a:defRPr>
            </a:pPr>
            <a:r>
              <a:t>outcomes after </a:t>
            </a:r>
          </a:p>
          <a:p>
            <a:pPr algn="ctr">
              <a:defRPr>
                <a:latin typeface="Gill Sans"/>
                <a:ea typeface="Gill Sans"/>
                <a:cs typeface="Gill Sans"/>
                <a:sym typeface="Gill Sans"/>
              </a:defRPr>
            </a:pPr>
            <a:r>
              <a:t>he </a:t>
            </a:r>
            <a:r>
              <a:rPr>
                <a:latin typeface="Gill Sans SemiBold"/>
                <a:ea typeface="Gill Sans SemiBold"/>
                <a:cs typeface="Gill Sans SemiBold"/>
                <a:sym typeface="Gill Sans SemiBold"/>
              </a:rPr>
              <a:t>did not</a:t>
            </a:r>
            <a:r>
              <a:t> take statistics</a:t>
            </a:r>
          </a:p>
        </p:txBody>
      </p:sp>
      <p:sp>
        <p:nvSpPr>
          <p:cNvPr id="423" name="Shape 423"/>
          <p:cNvSpPr/>
          <p:nvPr/>
        </p:nvSpPr>
        <p:spPr>
          <a:xfrm flipV="1">
            <a:off x="5932551" y="2834313"/>
            <a:ext cx="1100409" cy="352631"/>
          </a:xfrm>
          <a:prstGeom prst="line">
            <a:avLst/>
          </a:prstGeom>
          <a:ln w="38100">
            <a:solidFill>
              <a:schemeClr val="accent3"/>
            </a:solidFill>
            <a:custDash>
              <a:ds d="200000" sp="200000"/>
            </a:custDash>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24" name="Shape 424"/>
          <p:cNvSpPr/>
          <p:nvPr/>
        </p:nvSpPr>
        <p:spPr>
          <a:xfrm>
            <a:off x="5929549" y="3230524"/>
            <a:ext cx="1187107" cy="2166968"/>
          </a:xfrm>
          <a:prstGeom prst="line">
            <a:avLst/>
          </a:prstGeom>
          <a:ln w="38100">
            <a:solidFill>
              <a:srgbClr val="000000"/>
            </a:solidFill>
            <a:custDash>
              <a:ds d="200000" sp="200000"/>
            </a:custDash>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25" name="Shape 425"/>
          <p:cNvSpPr/>
          <p:nvPr/>
        </p:nvSpPr>
        <p:spPr>
          <a:xfrm>
            <a:off x="5932468" y="3180141"/>
            <a:ext cx="1100575" cy="1"/>
          </a:xfrm>
          <a:prstGeom prst="line">
            <a:avLst/>
          </a:prstGeom>
          <a:ln w="38100">
            <a:solidFill>
              <a:schemeClr val="accent2"/>
            </a:solidFill>
            <a:custDash>
              <a:ds d="200000" sp="200000"/>
            </a:custDash>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26" name="Shape 426"/>
          <p:cNvSpPr/>
          <p:nvPr/>
        </p:nvSpPr>
        <p:spPr>
          <a:xfrm flipV="1">
            <a:off x="2402728" y="2704139"/>
            <a:ext cx="1" cy="3181637"/>
          </a:xfrm>
          <a:prstGeom prst="line">
            <a:avLst/>
          </a:prstGeom>
          <a:ln w="12700">
            <a:solidFill>
              <a:srgbClr val="000000"/>
            </a:solidFill>
            <a:custDash>
              <a:ds d="100000" sp="200000"/>
            </a:custDash>
          </a:ln>
        </p:spPr>
        <p:txBody>
          <a:bodyPr lIns="45719" rIns="45719"/>
          <a:lstStyle/>
          <a:p>
            <a:pPr>
              <a:defRPr sz="1200">
                <a:latin typeface="+mn-lt"/>
                <a:ea typeface="+mn-ea"/>
                <a:cs typeface="+mn-cs"/>
                <a:sym typeface="Helvetica"/>
              </a:defRPr>
            </a:pPr>
          </a:p>
        </p:txBody>
      </p:sp>
      <p:sp>
        <p:nvSpPr>
          <p:cNvPr id="427" name="Shape 427"/>
          <p:cNvSpPr/>
          <p:nvPr/>
        </p:nvSpPr>
        <p:spPr>
          <a:xfrm>
            <a:off x="2693565" y="3001071"/>
            <a:ext cx="120351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500">
                <a:latin typeface="Gill Sans"/>
                <a:ea typeface="Gill Sans"/>
                <a:cs typeface="Gill Sans"/>
                <a:sym typeface="Gill Sans"/>
              </a:defRPr>
            </a:lvl1pPr>
          </a:lstStyle>
          <a:p>
            <a:pPr/>
            <a:r>
              <a:t>Took statistics</a:t>
            </a:r>
          </a:p>
        </p:txBody>
      </p:sp>
      <p:sp>
        <p:nvSpPr>
          <p:cNvPr id="434" name="Shape 434"/>
          <p:cNvSpPr/>
          <p:nvPr/>
        </p:nvSpPr>
        <p:spPr>
          <a:xfrm>
            <a:off x="2432756" y="2833628"/>
            <a:ext cx="710325" cy="167439"/>
          </a:xfrm>
          <a:custGeom>
            <a:avLst/>
            <a:gdLst/>
            <a:ahLst/>
            <a:cxnLst>
              <a:cxn ang="0">
                <a:pos x="wd2" y="hd2"/>
              </a:cxn>
              <a:cxn ang="5400000">
                <a:pos x="wd2" y="hd2"/>
              </a:cxn>
              <a:cxn ang="10800000">
                <a:pos x="wd2" y="hd2"/>
              </a:cxn>
              <a:cxn ang="16200000">
                <a:pos x="wd2" y="hd2"/>
              </a:cxn>
            </a:cxnLst>
            <a:rect l="0" t="0" r="r" b="b"/>
            <a:pathLst>
              <a:path w="21600" h="16619" fill="norm" stroke="1" extrusionOk="0">
                <a:moveTo>
                  <a:pt x="0" y="7743"/>
                </a:moveTo>
                <a:cubicBezTo>
                  <a:pt x="7569" y="-4981"/>
                  <a:pt x="14769" y="-2022"/>
                  <a:pt x="21600" y="16619"/>
                </a:cubicBezTo>
              </a:path>
            </a:pathLst>
          </a:custGeom>
          <a:ln w="25400">
            <a:solidFill>
              <a:srgbClr val="000000"/>
            </a:solidFill>
            <a:bevel/>
            <a:headEnd type="triangle"/>
          </a:ln>
          <a:effectLst>
            <a:outerShdw sx="100000" sy="100000" kx="0" ky="0" algn="b" rotWithShape="0" blurRad="38100" dist="20000" dir="5400000">
              <a:srgbClr val="000000">
                <a:alpha val="38000"/>
              </a:srgbClr>
            </a:outerShdw>
          </a:effectLst>
        </p:spPr>
        <p:txBody>
          <a:bodyPr/>
          <a:lstStyle/>
          <a:p>
            <a:pPr/>
          </a:p>
        </p:txBody>
      </p:sp>
      <p:sp>
        <p:nvSpPr>
          <p:cNvPr id="429" name="Shape 429"/>
          <p:cNvSpPr/>
          <p:nvPr/>
        </p:nvSpPr>
        <p:spPr>
          <a:xfrm>
            <a:off x="5175756" y="5254436"/>
            <a:ext cx="1130032"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500">
                <a:latin typeface="Gill Sans"/>
                <a:ea typeface="Gill Sans"/>
                <a:cs typeface="Gill Sans"/>
                <a:sym typeface="Gill Sans"/>
              </a:defRPr>
            </a:pPr>
            <a:r>
              <a:t>Did not take</a:t>
            </a:r>
          </a:p>
          <a:p>
            <a:pPr>
              <a:defRPr sz="1500">
                <a:latin typeface="Gill Sans"/>
                <a:ea typeface="Gill Sans"/>
                <a:cs typeface="Gill Sans"/>
                <a:sym typeface="Gill Sans"/>
              </a:defRPr>
            </a:pPr>
            <a:r>
              <a:t>statistics</a:t>
            </a:r>
          </a:p>
        </p:txBody>
      </p:sp>
      <p:sp>
        <p:nvSpPr>
          <p:cNvPr id="435" name="Shape 435"/>
          <p:cNvSpPr/>
          <p:nvPr/>
        </p:nvSpPr>
        <p:spPr>
          <a:xfrm>
            <a:off x="5925701" y="5060763"/>
            <a:ext cx="489283" cy="193664"/>
          </a:xfrm>
          <a:custGeom>
            <a:avLst/>
            <a:gdLst/>
            <a:ahLst/>
            <a:cxnLst>
              <a:cxn ang="0">
                <a:pos x="wd2" y="hd2"/>
              </a:cxn>
              <a:cxn ang="5400000">
                <a:pos x="wd2" y="hd2"/>
              </a:cxn>
              <a:cxn ang="10800000">
                <a:pos x="wd2" y="hd2"/>
              </a:cxn>
              <a:cxn ang="16200000">
                <a:pos x="wd2" y="hd2"/>
              </a:cxn>
            </a:cxnLst>
            <a:rect l="0" t="0" r="r" b="b"/>
            <a:pathLst>
              <a:path w="21600" h="18905" fill="norm" stroke="1" extrusionOk="0">
                <a:moveTo>
                  <a:pt x="21600" y="1121"/>
                </a:moveTo>
                <a:cubicBezTo>
                  <a:pt x="13802" y="-2695"/>
                  <a:pt x="6602" y="3233"/>
                  <a:pt x="0" y="18905"/>
                </a:cubicBezTo>
              </a:path>
            </a:pathLst>
          </a:custGeom>
          <a:ln w="25400">
            <a:solidFill>
              <a:srgbClr val="000000"/>
            </a:solidFill>
            <a:bevel/>
            <a:headEnd type="triangle"/>
          </a:ln>
          <a:effectLst>
            <a:outerShdw sx="100000" sy="100000" kx="0" ky="0" algn="b" rotWithShape="0" blurRad="38100" dist="20000" dir="5400000">
              <a:srgbClr val="000000">
                <a:alpha val="38000"/>
              </a:srgbClr>
            </a:outerShdw>
          </a:effectLst>
        </p:spPr>
        <p:txBody>
          <a:bodyPr/>
          <a:lstStyle/>
          <a:p>
            <a:pPr/>
          </a:p>
        </p:txBody>
      </p:sp>
      <p:sp>
        <p:nvSpPr>
          <p:cNvPr id="431" name="Shape 431"/>
          <p:cNvSpPr/>
          <p:nvPr/>
        </p:nvSpPr>
        <p:spPr>
          <a:xfrm flipV="1">
            <a:off x="6422904" y="2672523"/>
            <a:ext cx="1" cy="3181637"/>
          </a:xfrm>
          <a:prstGeom prst="line">
            <a:avLst/>
          </a:prstGeom>
          <a:ln w="12700">
            <a:solidFill>
              <a:srgbClr val="000000"/>
            </a:solidFill>
            <a:custDash>
              <a:ds d="100000" sp="200000"/>
            </a:custDash>
          </a:ln>
        </p:spPr>
        <p:txBody>
          <a:bodyPr lIns="45719" rIns="45719"/>
          <a:lstStyle/>
          <a:p>
            <a:pPr>
              <a:defRPr sz="1200">
                <a:latin typeface="+mn-lt"/>
                <a:ea typeface="+mn-ea"/>
                <a:cs typeface="+mn-cs"/>
                <a:sym typeface="Helvetica"/>
              </a:defRPr>
            </a:pPr>
          </a:p>
        </p:txBody>
      </p:sp>
      <p:sp>
        <p:nvSpPr>
          <p:cNvPr id="432" name="Shape 432"/>
          <p:cNvSpPr/>
          <p:nvPr/>
        </p:nvSpPr>
        <p:spPr>
          <a:xfrm>
            <a:off x="3228464" y="4954763"/>
            <a:ext cx="1041184" cy="81187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000">
                <a:latin typeface="Gill Sans"/>
                <a:ea typeface="Gill Sans"/>
                <a:cs typeface="Gill Sans"/>
                <a:sym typeface="Gill Sans"/>
              </a:defRPr>
            </a:lvl1pPr>
          </a:lstStyle>
          <a:p>
            <a:pPr/>
            <a:r>
              <a:t>Actual outcome</a:t>
            </a:r>
          </a:p>
        </p:txBody>
      </p:sp>
      <p:sp>
        <p:nvSpPr>
          <p:cNvPr id="433" name="Shape 433"/>
          <p:cNvSpPr/>
          <p:nvPr/>
        </p:nvSpPr>
        <p:spPr>
          <a:xfrm>
            <a:off x="7448559" y="3548380"/>
            <a:ext cx="1041183" cy="113114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06908">
              <a:spcBef>
                <a:spcPts val="500"/>
              </a:spcBef>
              <a:defRPr sz="1779">
                <a:latin typeface="Gill Sans"/>
                <a:ea typeface="Gill Sans"/>
                <a:cs typeface="Gill Sans"/>
                <a:sym typeface="Gill Sans"/>
              </a:defRPr>
            </a:lvl1pPr>
          </a:lstStyle>
          <a:p>
            <a:pPr/>
            <a:r>
              <a:t>Possible counter-factual outcomes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7" name="Shape 4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8" name="Shape 438"/>
          <p:cNvSpPr/>
          <p:nvPr/>
        </p:nvSpPr>
        <p:spPr>
          <a:xfrm>
            <a:off x="1879516" y="447800"/>
            <a:ext cx="6990860" cy="10308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374904">
              <a:spcBef>
                <a:spcPts val="400"/>
              </a:spcBef>
              <a:defRPr sz="3116">
                <a:latin typeface="Gill Sans SemiBold"/>
                <a:ea typeface="Gill Sans SemiBold"/>
                <a:cs typeface="Gill Sans SemiBold"/>
                <a:sym typeface="Gill Sans SemiBold"/>
              </a:defRPr>
            </a:lvl1pPr>
          </a:lstStyle>
          <a:p>
            <a:pPr/>
            <a:r>
              <a:t>But sometimes the “before-and-after” design is convincing!</a:t>
            </a:r>
          </a:p>
        </p:txBody>
      </p:sp>
      <p:pic>
        <p:nvPicPr>
          <p:cNvPr id="439" name="Screen Shot 2014-12-15 at 10.01.12 AM.png"/>
          <p:cNvPicPr>
            <a:picLocks noChangeAspect="1"/>
          </p:cNvPicPr>
          <p:nvPr/>
        </p:nvPicPr>
        <p:blipFill>
          <a:blip r:embed="rId2">
            <a:extLst/>
          </a:blip>
          <a:stretch>
            <a:fillRect/>
          </a:stretch>
        </p:blipFill>
        <p:spPr>
          <a:xfrm>
            <a:off x="4875844" y="3143753"/>
            <a:ext cx="4058110" cy="3211767"/>
          </a:xfrm>
          <a:prstGeom prst="rect">
            <a:avLst/>
          </a:prstGeom>
          <a:ln w="12700">
            <a:miter lim="400000"/>
          </a:ln>
        </p:spPr>
      </p:pic>
      <p:sp>
        <p:nvSpPr>
          <p:cNvPr id="440" name="Shape 440"/>
          <p:cNvSpPr/>
          <p:nvPr/>
        </p:nvSpPr>
        <p:spPr>
          <a:xfrm>
            <a:off x="5507549" y="2718708"/>
            <a:ext cx="3108386" cy="57049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spcBef>
                <a:spcPts val="500"/>
              </a:spcBef>
              <a:defRPr sz="1200">
                <a:latin typeface="Gill Sans"/>
                <a:ea typeface="Gill Sans"/>
                <a:cs typeface="Gill Sans"/>
                <a:sym typeface="Gill Sans"/>
              </a:defRPr>
            </a:lvl1pPr>
          </a:lstStyle>
          <a:p>
            <a:pPr/>
            <a:r>
              <a:t>Approval rating of U.S. President, from Kellstedt and Whitten p. 28)</a:t>
            </a:r>
          </a:p>
        </p:txBody>
      </p:sp>
      <p:grpSp>
        <p:nvGrpSpPr>
          <p:cNvPr id="445" name="Group 445"/>
          <p:cNvGrpSpPr/>
          <p:nvPr/>
        </p:nvGrpSpPr>
        <p:grpSpPr>
          <a:xfrm>
            <a:off x="262568" y="397641"/>
            <a:ext cx="1270001" cy="1131144"/>
            <a:chOff x="0" y="0"/>
            <a:chExt cx="1270000" cy="1131143"/>
          </a:xfrm>
        </p:grpSpPr>
        <p:sp>
          <p:nvSpPr>
            <p:cNvPr id="441" name="Shape 441"/>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442" name="Shape 442"/>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443" name="Shape 443"/>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444" name="Shape 444"/>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446" name="Shape 446"/>
          <p:cNvSpPr/>
          <p:nvPr/>
        </p:nvSpPr>
        <p:spPr>
          <a:xfrm>
            <a:off x="276738" y="1684297"/>
            <a:ext cx="8285177" cy="12537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800">
                <a:latin typeface="Gill Sans"/>
                <a:ea typeface="Gill Sans"/>
                <a:cs typeface="Gill Sans"/>
                <a:sym typeface="Gill Sans"/>
              </a:defRPr>
            </a:lvl1pPr>
          </a:lstStyle>
          <a:p>
            <a:pPr/>
            <a:r>
              <a:t>When I flipped the light switch, the light turned on.</a:t>
            </a:r>
          </a:p>
        </p:txBody>
      </p:sp>
      <p:sp>
        <p:nvSpPr>
          <p:cNvPr id="447" name="Shape 447"/>
          <p:cNvSpPr/>
          <p:nvPr/>
        </p:nvSpPr>
        <p:spPr>
          <a:xfrm>
            <a:off x="355036" y="3420972"/>
            <a:ext cx="4551479" cy="12537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800">
                <a:latin typeface="Gill Sans"/>
                <a:ea typeface="Gill Sans"/>
                <a:cs typeface="Gill Sans"/>
                <a:sym typeface="Gill Sans"/>
              </a:defRPr>
            </a:lvl1pPr>
          </a:lstStyle>
          <a:p>
            <a:pPr/>
            <a:r>
              <a:t>George W Bush approval rate before 9/11 57%; after 88%.</a:t>
            </a:r>
          </a:p>
        </p:txBody>
      </p:sp>
      <p:sp>
        <p:nvSpPr>
          <p:cNvPr id="448" name="Shape 448"/>
          <p:cNvSpPr/>
          <p:nvPr/>
        </p:nvSpPr>
        <p:spPr>
          <a:xfrm>
            <a:off x="355036" y="5157646"/>
            <a:ext cx="4551479" cy="12537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800">
                <a:latin typeface="Gill Sans"/>
                <a:ea typeface="Gill Sans"/>
                <a:cs typeface="Gill Sans"/>
                <a:sym typeface="Gill Sans"/>
              </a:defRPr>
            </a:lvl1pPr>
          </a:lstStyle>
          <a:p>
            <a:pPr/>
            <a:r>
              <a:t>Why is it convincing in these cases?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2418142" y="127057"/>
            <a:ext cx="4333116" cy="1290333"/>
          </a:xfrm>
          <a:prstGeom prst="rect">
            <a:avLst/>
          </a:prstGeom>
        </p:spPr>
        <p:txBody>
          <a:bodyPr/>
          <a:lstStyle>
            <a:lvl1pPr>
              <a:spcBef>
                <a:spcPts val="500"/>
              </a:spcBef>
              <a:defRPr sz="3200">
                <a:latin typeface="Gill Sans SemiBold"/>
                <a:ea typeface="Gill Sans SemiBold"/>
                <a:cs typeface="Gill Sans SemiBold"/>
                <a:sym typeface="Gill Sans SemiBold"/>
              </a:defRPr>
            </a:lvl1pPr>
          </a:lstStyle>
          <a:p>
            <a:pPr/>
            <a:r>
              <a:t>Assessing evidence on empirical questions</a:t>
            </a:r>
          </a:p>
        </p:txBody>
      </p:sp>
      <p:sp>
        <p:nvSpPr>
          <p:cNvPr id="117" name="Shape 117"/>
          <p:cNvSpPr/>
          <p:nvPr/>
        </p:nvSpPr>
        <p:spPr>
          <a:xfrm>
            <a:off x="836387" y="1821978"/>
            <a:ext cx="7496626" cy="4566547"/>
          </a:xfrm>
          <a:prstGeom prst="rect">
            <a:avLst/>
          </a:prstGeom>
          <a:ln w="6350">
            <a:solidFill>
              <a:srgbClr val="000000"/>
            </a:solidFill>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425195">
              <a:spcBef>
                <a:spcPts val="500"/>
              </a:spcBef>
              <a:defRPr sz="2325">
                <a:latin typeface="Gill Sans"/>
                <a:ea typeface="Gill Sans"/>
                <a:cs typeface="Gill Sans"/>
                <a:sym typeface="Gill Sans"/>
              </a:defRPr>
            </a:pPr>
            <a:r>
              <a:t>For example:</a:t>
            </a:r>
          </a:p>
          <a:p>
            <a:pPr marL="233111" indent="-233111" defTabSz="425195">
              <a:spcBef>
                <a:spcPts val="500"/>
              </a:spcBef>
              <a:buSzPct val="100000"/>
              <a:buChar char="•"/>
              <a:defRPr sz="2325">
                <a:latin typeface="Gill Sans"/>
                <a:ea typeface="Gill Sans"/>
                <a:cs typeface="Gill Sans"/>
                <a:sym typeface="Gill Sans"/>
              </a:defRPr>
            </a:pPr>
            <a:r>
              <a:t>Does first-past-the-post discourage political engagement compared to other electoral systems?</a:t>
            </a:r>
          </a:p>
          <a:p>
            <a:pPr marL="233111" indent="-233111" defTabSz="425195">
              <a:spcBef>
                <a:spcPts val="500"/>
              </a:spcBef>
              <a:buSzPct val="100000"/>
              <a:buChar char="•"/>
              <a:defRPr sz="2325">
                <a:latin typeface="Gill Sans"/>
                <a:ea typeface="Gill Sans"/>
                <a:cs typeface="Gill Sans"/>
                <a:sym typeface="Gill Sans"/>
              </a:defRPr>
            </a:pPr>
            <a:r>
              <a:t>Do majority-Islamic countries have worse human rights records, controlling for wealth and other factors?</a:t>
            </a:r>
          </a:p>
          <a:p>
            <a:pPr marL="233111" indent="-233111" defTabSz="425195">
              <a:spcBef>
                <a:spcPts val="500"/>
              </a:spcBef>
              <a:buSzPct val="100000"/>
              <a:buChar char="•"/>
              <a:defRPr sz="2325">
                <a:latin typeface="Gill Sans"/>
                <a:ea typeface="Gill Sans"/>
                <a:cs typeface="Gill Sans"/>
                <a:sym typeface="Gill Sans"/>
              </a:defRPr>
            </a:pPr>
            <a:r>
              <a:t>Does satellite technology help avoid interstate wars?</a:t>
            </a:r>
          </a:p>
          <a:p>
            <a:pPr marL="233111" indent="-233111" defTabSz="425195">
              <a:spcBef>
                <a:spcPts val="500"/>
              </a:spcBef>
              <a:buSzPct val="100000"/>
              <a:buChar char="•"/>
              <a:defRPr sz="2325">
                <a:latin typeface="Gill Sans"/>
                <a:ea typeface="Gill Sans"/>
                <a:cs typeface="Gill Sans"/>
                <a:sym typeface="Gill Sans"/>
              </a:defRPr>
            </a:pPr>
            <a:r>
              <a:t>Does decentralization of the political system change its political culture? </a:t>
            </a:r>
            <a:r>
              <a:rPr>
                <a:solidFill>
                  <a:srgbClr val="535353"/>
                </a:solidFill>
              </a:rPr>
              <a:t>(Prelims specimen exam paper)</a:t>
            </a:r>
            <a:endParaRPr>
              <a:solidFill>
                <a:srgbClr val="535353"/>
              </a:solidFill>
            </a:endParaRPr>
          </a:p>
          <a:p>
            <a:pPr marL="233111" indent="-233111" defTabSz="425195">
              <a:spcBef>
                <a:spcPts val="500"/>
              </a:spcBef>
              <a:buSzPct val="100000"/>
              <a:buChar char="•"/>
              <a:defRPr sz="2325">
                <a:latin typeface="Gill Sans"/>
                <a:ea typeface="Gill Sans"/>
                <a:cs typeface="Gill Sans"/>
                <a:sym typeface="Gill Sans"/>
              </a:defRPr>
            </a:pPr>
            <a:r>
              <a:t>What causes party systems to change over time?</a:t>
            </a:r>
            <a:r>
              <a:rPr>
                <a:solidFill>
                  <a:srgbClr val="535353"/>
                </a:solidFill>
              </a:rPr>
              <a:t> (Prelims specimen exam paper)</a:t>
            </a:r>
            <a:endParaRPr>
              <a:solidFill>
                <a:srgbClr val="535353"/>
              </a:solidFill>
            </a:endParaRPr>
          </a:p>
          <a:p>
            <a:pPr marL="233111" indent="-233111" defTabSz="425195">
              <a:spcBef>
                <a:spcPts val="500"/>
              </a:spcBef>
              <a:buSzPct val="100000"/>
              <a:buChar char="•"/>
              <a:defRPr sz="2325">
                <a:latin typeface="Gill Sans"/>
                <a:ea typeface="Gill Sans"/>
                <a:cs typeface="Gill Sans"/>
                <a:sym typeface="Gill Sans"/>
              </a:defRPr>
            </a:pPr>
            <a:r>
              <a:t>What explains the rise of populism in advanced democracies?</a:t>
            </a:r>
            <a:r>
              <a:rPr>
                <a:solidFill>
                  <a:srgbClr val="535353"/>
                </a:solidFill>
              </a:rPr>
              <a:t> (Prelims specimen exam paper)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1" name="Shape 451"/>
          <p:cNvSpPr/>
          <p:nvPr/>
        </p:nvSpPr>
        <p:spPr>
          <a:xfrm>
            <a:off x="1879516" y="397641"/>
            <a:ext cx="7133954"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11479">
              <a:spcBef>
                <a:spcPts val="500"/>
              </a:spcBef>
              <a:defRPr sz="3420">
                <a:latin typeface="Gill Sans SemiBold"/>
                <a:ea typeface="Gill Sans SemiBold"/>
                <a:cs typeface="Gill Sans SemiBold"/>
                <a:sym typeface="Gill Sans SemiBold"/>
              </a:defRPr>
            </a:lvl1pPr>
          </a:lstStyle>
          <a:p>
            <a:pPr/>
            <a:r>
              <a:t>Dealing with the fundamental problem of causal inference</a:t>
            </a:r>
          </a:p>
        </p:txBody>
      </p:sp>
      <p:grpSp>
        <p:nvGrpSpPr>
          <p:cNvPr id="456" name="Group 456"/>
          <p:cNvGrpSpPr/>
          <p:nvPr/>
        </p:nvGrpSpPr>
        <p:grpSpPr>
          <a:xfrm>
            <a:off x="262568" y="397641"/>
            <a:ext cx="1270001" cy="1131144"/>
            <a:chOff x="0" y="0"/>
            <a:chExt cx="1270000" cy="1131143"/>
          </a:xfrm>
        </p:grpSpPr>
        <p:sp>
          <p:nvSpPr>
            <p:cNvPr id="452" name="Shape 452"/>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453" name="Shape 453"/>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454" name="Shape 454"/>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455" name="Shape 455"/>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457" name="Shape 457"/>
          <p:cNvSpPr/>
          <p:nvPr/>
        </p:nvSpPr>
        <p:spPr>
          <a:xfrm>
            <a:off x="927075" y="2005241"/>
            <a:ext cx="3188256" cy="404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Gill Sans"/>
                <a:ea typeface="Gill Sans"/>
                <a:cs typeface="Gill Sans"/>
                <a:sym typeface="Gill Sans"/>
              </a:defRPr>
            </a:pPr>
            <a:r>
              <a:t>We </a:t>
            </a:r>
            <a:r>
              <a:rPr>
                <a:latin typeface="Gill Sans SemiBold"/>
                <a:ea typeface="Gill Sans SemiBold"/>
                <a:cs typeface="Gill Sans SemiBold"/>
                <a:sym typeface="Gill Sans SemiBold"/>
              </a:rPr>
              <a:t>make comparisons</a:t>
            </a:r>
            <a:r>
              <a:t> among outcomes we do observe</a:t>
            </a:r>
          </a:p>
          <a:p>
            <a:pPr algn="ctr">
              <a:defRPr sz="2400">
                <a:latin typeface="Gill Sans"/>
                <a:ea typeface="Gill Sans"/>
                <a:cs typeface="Gill Sans"/>
                <a:sym typeface="Gill Sans"/>
              </a:defRPr>
            </a:pPr>
          </a:p>
          <a:p>
            <a:pPr algn="ctr">
              <a:defRPr sz="2400">
                <a:latin typeface="Gill Sans"/>
                <a:ea typeface="Gill Sans"/>
                <a:cs typeface="Gill Sans"/>
                <a:sym typeface="Gill Sans"/>
              </a:defRPr>
            </a:pPr>
            <a:r>
              <a:t>and</a:t>
            </a:r>
          </a:p>
          <a:p>
            <a:pPr algn="ctr">
              <a:defRPr sz="2400">
                <a:latin typeface="Gill Sans"/>
                <a:ea typeface="Gill Sans"/>
                <a:cs typeface="Gill Sans"/>
                <a:sym typeface="Gill Sans"/>
              </a:defRPr>
            </a:pPr>
          </a:p>
          <a:p>
            <a:pPr algn="ctr">
              <a:defRPr sz="2400">
                <a:latin typeface="Gill Sans"/>
                <a:ea typeface="Gill Sans"/>
                <a:cs typeface="Gill Sans"/>
                <a:sym typeface="Gill Sans"/>
              </a:defRPr>
            </a:pPr>
            <a:r>
              <a:t>we clearly </a:t>
            </a:r>
            <a:r>
              <a:rPr>
                <a:latin typeface="Gill Sans SemiBold"/>
                <a:ea typeface="Gill Sans SemiBold"/>
                <a:cs typeface="Gill Sans SemiBold"/>
                <a:sym typeface="Gill Sans SemiBold"/>
              </a:rPr>
              <a:t>state the</a:t>
            </a:r>
            <a:r>
              <a:t> </a:t>
            </a:r>
            <a:r>
              <a:rPr>
                <a:latin typeface="Gill Sans SemiBold"/>
                <a:ea typeface="Gill Sans SemiBold"/>
                <a:cs typeface="Gill Sans SemiBold"/>
                <a:sym typeface="Gill Sans SemiBold"/>
              </a:rPr>
              <a:t>assumptions</a:t>
            </a:r>
            <a:r>
              <a:t> </a:t>
            </a:r>
          </a:p>
          <a:p>
            <a:pPr algn="ctr">
              <a:defRPr sz="2400">
                <a:latin typeface="Gill Sans"/>
                <a:ea typeface="Gill Sans"/>
                <a:cs typeface="Gill Sans"/>
                <a:sym typeface="Gill Sans"/>
              </a:defRPr>
            </a:pPr>
            <a:r>
              <a:t>under which our comparisons will give the right answer.</a:t>
            </a:r>
          </a:p>
        </p:txBody>
      </p:sp>
      <p:pic>
        <p:nvPicPr>
          <p:cNvPr id="458" name="Screen Shot 2014-12-08 at 8.27.23 PM.png"/>
          <p:cNvPicPr>
            <a:picLocks noChangeAspect="1"/>
          </p:cNvPicPr>
          <p:nvPr/>
        </p:nvPicPr>
        <p:blipFill>
          <a:blip r:embed="rId2">
            <a:extLst/>
          </a:blip>
          <a:stretch>
            <a:fillRect/>
          </a:stretch>
        </p:blipFill>
        <p:spPr>
          <a:xfrm>
            <a:off x="4893431" y="1832666"/>
            <a:ext cx="3322416" cy="4267745"/>
          </a:xfrm>
          <a:prstGeom prst="rect">
            <a:avLst/>
          </a:prstGeom>
          <a:ln w="12700">
            <a:miter lim="400000"/>
          </a:ln>
        </p:spPr>
      </p:pic>
      <p:sp>
        <p:nvSpPr>
          <p:cNvPr id="459" name="Shape 459"/>
          <p:cNvSpPr/>
          <p:nvPr/>
        </p:nvSpPr>
        <p:spPr>
          <a:xfrm>
            <a:off x="5833933" y="2954564"/>
            <a:ext cx="2233671" cy="629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67"/>
                </a:moveTo>
                <a:lnTo>
                  <a:pt x="21599" y="0"/>
                </a:lnTo>
                <a:lnTo>
                  <a:pt x="21600" y="20462"/>
                </a:lnTo>
                <a:lnTo>
                  <a:pt x="371" y="21600"/>
                </a:lnTo>
                <a:lnTo>
                  <a:pt x="0" y="767"/>
                </a:lnTo>
                <a:close/>
              </a:path>
            </a:pathLst>
          </a:custGeom>
          <a:solidFill>
            <a:srgbClr val="FFFFFF"/>
          </a:solidFill>
          <a:ln w="12700">
            <a:miter lim="400000"/>
          </a:ln>
        </p:spPr>
        <p:txBody>
          <a:bodyPr lIns="45719" rIns="45719"/>
          <a:lstStyle/>
          <a:p>
            <a:pPr>
              <a:defRPr sz="1200">
                <a:latin typeface="+mn-lt"/>
                <a:ea typeface="+mn-ea"/>
                <a:cs typeface="+mn-cs"/>
                <a:sym typeface="Helvetica"/>
              </a:defRPr>
            </a:pPr>
          </a:p>
        </p:txBody>
      </p:sp>
      <p:sp>
        <p:nvSpPr>
          <p:cNvPr id="460" name="Shape 460"/>
          <p:cNvSpPr/>
          <p:nvPr/>
        </p:nvSpPr>
        <p:spPr>
          <a:xfrm>
            <a:off x="5755601" y="2863428"/>
            <a:ext cx="2390336" cy="81187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283463">
              <a:spcBef>
                <a:spcPts val="300"/>
              </a:spcBef>
              <a:defRPr sz="1240">
                <a:latin typeface="Gill Sans"/>
                <a:ea typeface="Gill Sans"/>
                <a:cs typeface="Gill Sans"/>
                <a:sym typeface="Gill Sans"/>
              </a:defRPr>
            </a:lvl1pPr>
          </a:lstStyle>
          <a:p>
            <a:pPr/>
            <a:r>
              <a:t>Yes, under the assumption that my beliefs about correlation and causation would not have changed, had I not taken statistics. </a:t>
            </a:r>
          </a:p>
        </p:txBody>
      </p:sp>
      <p:sp>
        <p:nvSpPr>
          <p:cNvPr id="461" name="Shape 461"/>
          <p:cNvSpPr/>
          <p:nvPr/>
        </p:nvSpPr>
        <p:spPr>
          <a:xfrm>
            <a:off x="6593047" y="6105238"/>
            <a:ext cx="170720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500" u="sng">
                <a:solidFill>
                  <a:srgbClr val="0000FF"/>
                </a:solidFill>
                <a:uFill>
                  <a:solidFill>
                    <a:srgbClr val="0000FF"/>
                  </a:solidFill>
                </a:uFill>
                <a:latin typeface="Gill Sans"/>
                <a:ea typeface="Gill Sans"/>
                <a:cs typeface="Gill Sans"/>
                <a:sym typeface="Gill Sans"/>
                <a:hlinkClick r:id="rId3"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3" invalidUrl="" action="" tgtFrame="" tooltip="" history="1" highlightClick="0" endSnd="0"/>
              </a:rPr>
              <a:t>http://xkcd.com/552/</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3" name="Shape 4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4" name="Shape 464"/>
          <p:cNvSpPr/>
          <p:nvPr/>
        </p:nvSpPr>
        <p:spPr>
          <a:xfrm>
            <a:off x="1879516" y="397641"/>
            <a:ext cx="7133954"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11479">
              <a:spcBef>
                <a:spcPts val="500"/>
              </a:spcBef>
              <a:defRPr sz="3420">
                <a:latin typeface="Gill Sans SemiBold"/>
                <a:ea typeface="Gill Sans SemiBold"/>
                <a:cs typeface="Gill Sans SemiBold"/>
                <a:sym typeface="Gill Sans SemiBold"/>
              </a:defRPr>
            </a:lvl1pPr>
          </a:lstStyle>
          <a:p>
            <a:pPr/>
            <a:r>
              <a:t>What makes the “before-and-after” plausible</a:t>
            </a:r>
          </a:p>
        </p:txBody>
      </p:sp>
      <p:grpSp>
        <p:nvGrpSpPr>
          <p:cNvPr id="469" name="Group 469"/>
          <p:cNvGrpSpPr/>
          <p:nvPr/>
        </p:nvGrpSpPr>
        <p:grpSpPr>
          <a:xfrm>
            <a:off x="262568" y="397641"/>
            <a:ext cx="1270001" cy="1131144"/>
            <a:chOff x="0" y="0"/>
            <a:chExt cx="1270000" cy="1131143"/>
          </a:xfrm>
        </p:grpSpPr>
        <p:sp>
          <p:nvSpPr>
            <p:cNvPr id="465" name="Shape 465"/>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466" name="Shape 466"/>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467" name="Shape 467"/>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468" name="Shape 468"/>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470" name="Shape 470"/>
          <p:cNvSpPr/>
          <p:nvPr/>
        </p:nvSpPr>
        <p:spPr>
          <a:xfrm flipV="1">
            <a:off x="5403263" y="2319060"/>
            <a:ext cx="1" cy="3545043"/>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71" name="Shape 471"/>
          <p:cNvSpPr/>
          <p:nvPr/>
        </p:nvSpPr>
        <p:spPr>
          <a:xfrm>
            <a:off x="5398913" y="5873614"/>
            <a:ext cx="2733558" cy="1"/>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72" name="Shape 472"/>
          <p:cNvSpPr/>
          <p:nvPr/>
        </p:nvSpPr>
        <p:spPr>
          <a:xfrm>
            <a:off x="7138279" y="6036518"/>
            <a:ext cx="623466" cy="3405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a:latin typeface="Gill Sans"/>
                <a:ea typeface="Gill Sans"/>
                <a:cs typeface="Gill Sans"/>
                <a:sym typeface="Gill Sans"/>
              </a:defRPr>
            </a:lvl1pPr>
          </a:lstStyle>
          <a:p>
            <a:pPr/>
            <a:r>
              <a:t>After</a:t>
            </a:r>
          </a:p>
        </p:txBody>
      </p:sp>
      <p:sp>
        <p:nvSpPr>
          <p:cNvPr id="473" name="Shape 473"/>
          <p:cNvSpPr/>
          <p:nvPr/>
        </p:nvSpPr>
        <p:spPr>
          <a:xfrm rot="16200000">
            <a:off x="3325884" y="3770192"/>
            <a:ext cx="3837004" cy="37432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1500">
                <a:latin typeface="Gill Sans"/>
                <a:ea typeface="Gill Sans"/>
                <a:cs typeface="Gill Sans"/>
                <a:sym typeface="Gill Sans"/>
              </a:defRPr>
            </a:lvl1pPr>
          </a:lstStyle>
          <a:p>
            <a:pPr/>
            <a:r>
              <a:t>Outcome</a:t>
            </a:r>
          </a:p>
        </p:txBody>
      </p:sp>
      <p:sp>
        <p:nvSpPr>
          <p:cNvPr id="474" name="Shape 474"/>
          <p:cNvSpPr/>
          <p:nvPr/>
        </p:nvSpPr>
        <p:spPr>
          <a:xfrm>
            <a:off x="5768335" y="6036518"/>
            <a:ext cx="824075" cy="3405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a:latin typeface="Gill Sans"/>
                <a:ea typeface="Gill Sans"/>
                <a:cs typeface="Gill Sans"/>
                <a:sym typeface="Gill Sans"/>
              </a:defRPr>
            </a:lvl1pPr>
          </a:lstStyle>
          <a:p>
            <a:pPr/>
            <a:r>
              <a:t>Before</a:t>
            </a:r>
          </a:p>
        </p:txBody>
      </p:sp>
      <p:sp>
        <p:nvSpPr>
          <p:cNvPr id="475" name="Shape 475"/>
          <p:cNvSpPr/>
          <p:nvPr/>
        </p:nvSpPr>
        <p:spPr>
          <a:xfrm>
            <a:off x="6262817" y="2991390"/>
            <a:ext cx="1205413" cy="2200383"/>
          </a:xfrm>
          <a:prstGeom prst="line">
            <a:avLst/>
          </a:prstGeom>
          <a:ln w="38100">
            <a:solidFill>
              <a:srgbClr val="000000"/>
            </a:solidFill>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76" name="Shape 476"/>
          <p:cNvSpPr/>
          <p:nvPr/>
        </p:nvSpPr>
        <p:spPr>
          <a:xfrm>
            <a:off x="6253505" y="2999660"/>
            <a:ext cx="1100574" cy="1"/>
          </a:xfrm>
          <a:prstGeom prst="line">
            <a:avLst/>
          </a:prstGeom>
          <a:ln w="38100">
            <a:solidFill>
              <a:srgbClr val="A7A7A7"/>
            </a:solidFill>
            <a:custDash>
              <a:ds d="200000" sp="200000"/>
            </a:custDash>
            <a:miter lim="400000"/>
            <a:headEnd type="oval"/>
            <a:tailEnd type="ova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77" name="Shape 477"/>
          <p:cNvSpPr/>
          <p:nvPr/>
        </p:nvSpPr>
        <p:spPr>
          <a:xfrm>
            <a:off x="742564" y="2314806"/>
            <a:ext cx="3712145" cy="319373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spcBef>
                <a:spcPts val="500"/>
              </a:spcBef>
              <a:defRPr sz="2500">
                <a:latin typeface="Gill Sans"/>
                <a:ea typeface="Gill Sans"/>
                <a:cs typeface="Gill Sans"/>
                <a:sym typeface="Gill Sans"/>
              </a:defRPr>
            </a:pPr>
            <a:r>
              <a:rPr>
                <a:latin typeface="Gill Sans SemiBold"/>
                <a:ea typeface="Gill Sans SemiBold"/>
                <a:cs typeface="Gill Sans SemiBold"/>
                <a:sym typeface="Gill Sans SemiBold"/>
              </a:rPr>
              <a:t>Comparison:</a:t>
            </a:r>
            <a:r>
              <a:t> Same unit(s), before and after an intervention.</a:t>
            </a:r>
          </a:p>
          <a:p>
            <a:pPr>
              <a:spcBef>
                <a:spcPts val="500"/>
              </a:spcBef>
              <a:defRPr sz="2500">
                <a:latin typeface="Gill Sans"/>
                <a:ea typeface="Gill Sans"/>
                <a:cs typeface="Gill Sans"/>
                <a:sym typeface="Gill Sans"/>
              </a:defRPr>
            </a:pPr>
          </a:p>
          <a:p>
            <a:pPr>
              <a:spcBef>
                <a:spcPts val="500"/>
              </a:spcBef>
              <a:defRPr sz="2500">
                <a:latin typeface="Gill Sans"/>
                <a:ea typeface="Gill Sans"/>
                <a:cs typeface="Gill Sans"/>
                <a:sym typeface="Gill Sans"/>
              </a:defRPr>
            </a:pPr>
            <a:r>
              <a:rPr>
                <a:latin typeface="Gill Sans SemiBold"/>
                <a:ea typeface="Gill Sans SemiBold"/>
                <a:cs typeface="Gill Sans SemiBold"/>
                <a:sym typeface="Gill Sans SemiBold"/>
              </a:rPr>
              <a:t>Key assumption:</a:t>
            </a:r>
            <a:r>
              <a:t> No change in outcome if treatment not applied.</a:t>
            </a:r>
          </a:p>
        </p:txBody>
      </p:sp>
      <p:sp>
        <p:nvSpPr>
          <p:cNvPr id="478" name="Shape 478"/>
          <p:cNvSpPr/>
          <p:nvPr/>
        </p:nvSpPr>
        <p:spPr>
          <a:xfrm>
            <a:off x="7694638" y="4764611"/>
            <a:ext cx="1041183" cy="81187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sz="2000">
                <a:latin typeface="Gill Sans"/>
                <a:ea typeface="Gill Sans"/>
                <a:cs typeface="Gill Sans"/>
                <a:sym typeface="Gill Sans"/>
              </a:defRPr>
            </a:lvl1pPr>
          </a:lstStyle>
          <a:p>
            <a:pPr/>
            <a:r>
              <a:t>Actual outcome</a:t>
            </a:r>
          </a:p>
        </p:txBody>
      </p:sp>
      <p:sp>
        <p:nvSpPr>
          <p:cNvPr id="479" name="Shape 479"/>
          <p:cNvSpPr/>
          <p:nvPr/>
        </p:nvSpPr>
        <p:spPr>
          <a:xfrm>
            <a:off x="7694638" y="2434088"/>
            <a:ext cx="1041183" cy="113114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06908">
              <a:spcBef>
                <a:spcPts val="500"/>
              </a:spcBef>
              <a:defRPr sz="1779">
                <a:latin typeface="Gill Sans"/>
                <a:ea typeface="Gill Sans"/>
                <a:cs typeface="Gill Sans"/>
                <a:sym typeface="Gill Sans"/>
              </a:defRPr>
            </a:lvl1pPr>
          </a:lstStyle>
          <a:p>
            <a:pPr/>
            <a:r>
              <a:t>Assumed counter-factual outcome</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1" name="Shape 48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2" name="Shape 482"/>
          <p:cNvSpPr/>
          <p:nvPr/>
        </p:nvSpPr>
        <p:spPr>
          <a:xfrm>
            <a:off x="1879516" y="397641"/>
            <a:ext cx="7133954"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11479">
              <a:spcBef>
                <a:spcPts val="500"/>
              </a:spcBef>
              <a:defRPr sz="3420">
                <a:latin typeface="Gill Sans SemiBold"/>
                <a:ea typeface="Gill Sans SemiBold"/>
                <a:cs typeface="Gill Sans SemiBold"/>
                <a:sym typeface="Gill Sans SemiBold"/>
              </a:defRPr>
            </a:lvl1pPr>
          </a:lstStyle>
          <a:p>
            <a:pPr/>
            <a:r>
              <a:t>The gold standard: randomized control trial (RCT)</a:t>
            </a:r>
          </a:p>
        </p:txBody>
      </p:sp>
      <p:grpSp>
        <p:nvGrpSpPr>
          <p:cNvPr id="487" name="Group 487"/>
          <p:cNvGrpSpPr/>
          <p:nvPr/>
        </p:nvGrpSpPr>
        <p:grpSpPr>
          <a:xfrm>
            <a:off x="262568" y="397641"/>
            <a:ext cx="1270001" cy="1131144"/>
            <a:chOff x="0" y="0"/>
            <a:chExt cx="1270000" cy="1131143"/>
          </a:xfrm>
        </p:grpSpPr>
        <p:sp>
          <p:nvSpPr>
            <p:cNvPr id="483" name="Shape 483"/>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484" name="Shape 484"/>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485" name="Shape 485"/>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486" name="Shape 486"/>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488" name="Shape 488"/>
          <p:cNvSpPr/>
          <p:nvPr/>
        </p:nvSpPr>
        <p:spPr>
          <a:xfrm>
            <a:off x="6287426" y="2103636"/>
            <a:ext cx="2665148" cy="39404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310895">
              <a:spcBef>
                <a:spcPts val="300"/>
              </a:spcBef>
              <a:defRPr sz="1564">
                <a:latin typeface="Gill Sans"/>
                <a:ea typeface="Gill Sans"/>
                <a:cs typeface="Gill Sans"/>
                <a:sym typeface="Gill Sans"/>
              </a:defRPr>
            </a:pPr>
            <a:r>
              <a:t>How would you use an RCT to study</a:t>
            </a:r>
          </a:p>
          <a:p>
            <a:pPr marL="156811" indent="-156811" defTabSz="310895">
              <a:spcBef>
                <a:spcPts val="300"/>
              </a:spcBef>
              <a:buSzPct val="100000"/>
              <a:buChar char="•"/>
              <a:defRPr sz="1564">
                <a:latin typeface="Gill Sans"/>
                <a:ea typeface="Gill Sans"/>
                <a:cs typeface="Gill Sans"/>
                <a:sym typeface="Gill Sans"/>
              </a:defRPr>
            </a:pPr>
            <a:r>
              <a:t>the effect of aspirin on headaches </a:t>
            </a:r>
          </a:p>
          <a:p>
            <a:pPr marL="156811" indent="-156811" defTabSz="310895">
              <a:spcBef>
                <a:spcPts val="300"/>
              </a:spcBef>
              <a:buSzPct val="100000"/>
              <a:buChar char="•"/>
              <a:defRPr sz="1564">
                <a:latin typeface="Gill Sans"/>
                <a:ea typeface="Gill Sans"/>
                <a:cs typeface="Gill Sans"/>
                <a:sym typeface="Gill Sans"/>
              </a:defRPr>
            </a:pPr>
            <a:r>
              <a:t>the effect of a job training program on income</a:t>
            </a:r>
          </a:p>
          <a:p>
            <a:pPr marL="156811" indent="-156811" defTabSz="310895">
              <a:spcBef>
                <a:spcPts val="300"/>
              </a:spcBef>
              <a:buSzPct val="100000"/>
              <a:buChar char="•"/>
              <a:defRPr sz="1564">
                <a:latin typeface="Gill Sans"/>
                <a:ea typeface="Gill Sans"/>
                <a:cs typeface="Gill Sans"/>
                <a:sym typeface="Gill Sans"/>
              </a:defRPr>
            </a:pPr>
            <a:r>
              <a:t>the effect of door-to-door campaigns on voter turnout</a:t>
            </a:r>
          </a:p>
          <a:p>
            <a:pPr marL="156811" indent="-156811" defTabSz="310895">
              <a:spcBef>
                <a:spcPts val="300"/>
              </a:spcBef>
              <a:buSzPct val="100000"/>
              <a:buChar char="•"/>
              <a:defRPr sz="1564">
                <a:latin typeface="Gill Sans"/>
                <a:ea typeface="Gill Sans"/>
                <a:cs typeface="Gill Sans"/>
                <a:sym typeface="Gill Sans"/>
              </a:defRPr>
            </a:pPr>
            <a:r>
              <a:t>the effect of consensus democracy on political stability</a:t>
            </a:r>
          </a:p>
          <a:p>
            <a:pPr marL="156811" indent="-156811" defTabSz="310895">
              <a:spcBef>
                <a:spcPts val="300"/>
              </a:spcBef>
              <a:buSzPct val="100000"/>
              <a:buChar char="•"/>
              <a:defRPr sz="1564">
                <a:latin typeface="Gill Sans"/>
                <a:ea typeface="Gill Sans"/>
                <a:cs typeface="Gill Sans"/>
                <a:sym typeface="Gill Sans"/>
              </a:defRPr>
            </a:pPr>
          </a:p>
          <a:p>
            <a:pPr defTabSz="310895">
              <a:spcBef>
                <a:spcPts val="300"/>
              </a:spcBef>
              <a:defRPr sz="1564">
                <a:latin typeface="Gill Sans"/>
                <a:ea typeface="Gill Sans"/>
                <a:cs typeface="Gill Sans"/>
                <a:sym typeface="Gill Sans"/>
              </a:defRPr>
            </a:pPr>
            <a:r>
              <a:t>What is the key assumption under which correlation implies causation?</a:t>
            </a:r>
          </a:p>
        </p:txBody>
      </p:sp>
      <p:pic>
        <p:nvPicPr>
          <p:cNvPr id="489" name="Screen Shot 2014-12-08 at 8.47.33 PM.png"/>
          <p:cNvPicPr>
            <a:picLocks noChangeAspect="1"/>
          </p:cNvPicPr>
          <p:nvPr/>
        </p:nvPicPr>
        <p:blipFill>
          <a:blip r:embed="rId2">
            <a:extLst/>
          </a:blip>
          <a:stretch>
            <a:fillRect/>
          </a:stretch>
        </p:blipFill>
        <p:spPr>
          <a:xfrm>
            <a:off x="275433" y="2125629"/>
            <a:ext cx="5784742" cy="4062123"/>
          </a:xfrm>
          <a:prstGeom prst="rect">
            <a:avLst/>
          </a:prstGeom>
          <a:ln w="25400">
            <a:solidFill>
              <a:srgbClr val="535353"/>
            </a:solidFill>
            <a:miter lim="400000"/>
          </a:ln>
          <a:effectLst>
            <a:outerShdw sx="100000" sy="100000" kx="0" ky="0" algn="b" rotWithShape="0" blurRad="38100" dist="20000" dir="5400000">
              <a:srgbClr val="000000">
                <a:alpha val="38000"/>
              </a:srgbClr>
            </a:outerShdw>
          </a:effectLst>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1" name="Shape 4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2" name="Shape 492"/>
          <p:cNvSpPr/>
          <p:nvPr/>
        </p:nvSpPr>
        <p:spPr>
          <a:xfrm>
            <a:off x="1879516" y="397641"/>
            <a:ext cx="6831206"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11479">
              <a:spcBef>
                <a:spcPts val="500"/>
              </a:spcBef>
              <a:defRPr sz="3420">
                <a:latin typeface="Gill Sans SemiBold"/>
                <a:ea typeface="Gill Sans SemiBold"/>
                <a:cs typeface="Gill Sans SemiBold"/>
                <a:sym typeface="Gill Sans SemiBold"/>
              </a:defRPr>
            </a:lvl1pPr>
          </a:lstStyle>
          <a:p>
            <a:pPr/>
            <a:r>
              <a:t>The most common design: regression analysis</a:t>
            </a:r>
          </a:p>
        </p:txBody>
      </p:sp>
      <p:grpSp>
        <p:nvGrpSpPr>
          <p:cNvPr id="497" name="Group 497"/>
          <p:cNvGrpSpPr/>
          <p:nvPr/>
        </p:nvGrpSpPr>
        <p:grpSpPr>
          <a:xfrm>
            <a:off x="262568" y="397641"/>
            <a:ext cx="1270001" cy="1131144"/>
            <a:chOff x="0" y="0"/>
            <a:chExt cx="1270000" cy="1131143"/>
          </a:xfrm>
        </p:grpSpPr>
        <p:sp>
          <p:nvSpPr>
            <p:cNvPr id="493" name="Shape 493"/>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494" name="Shape 494"/>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495" name="Shape 495"/>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496" name="Shape 496"/>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498" name="Shape 498"/>
          <p:cNvSpPr/>
          <p:nvPr/>
        </p:nvSpPr>
        <p:spPr>
          <a:xfrm>
            <a:off x="261592" y="1832133"/>
            <a:ext cx="2423550" cy="450181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406908">
              <a:spcBef>
                <a:spcPts val="500"/>
              </a:spcBef>
              <a:defRPr sz="2225">
                <a:latin typeface="Gill Sans"/>
                <a:ea typeface="Gill Sans"/>
                <a:cs typeface="Gill Sans"/>
                <a:sym typeface="Gill Sans"/>
              </a:defRPr>
            </a:pPr>
            <a:r>
              <a:rPr>
                <a:latin typeface="Gill Sans SemiBold"/>
                <a:ea typeface="Gill Sans SemiBold"/>
                <a:cs typeface="Gill Sans SemiBold"/>
                <a:sym typeface="Gill Sans SemiBold"/>
              </a:rPr>
              <a:t>Comparison:</a:t>
            </a:r>
            <a:r>
              <a:t> Different units at the same point in time, possibly controlling for other variables. </a:t>
            </a:r>
          </a:p>
          <a:p>
            <a:pPr defTabSz="406908">
              <a:spcBef>
                <a:spcPts val="500"/>
              </a:spcBef>
              <a:defRPr sz="2225">
                <a:latin typeface="Gill Sans"/>
                <a:ea typeface="Gill Sans"/>
                <a:cs typeface="Gill Sans"/>
                <a:sym typeface="Gill Sans"/>
              </a:defRPr>
            </a:pPr>
            <a:r>
              <a:rPr sz="1602"/>
              <a:t>(see Week 6)</a:t>
            </a:r>
          </a:p>
          <a:p>
            <a:pPr defTabSz="406908">
              <a:spcBef>
                <a:spcPts val="500"/>
              </a:spcBef>
              <a:defRPr sz="2225">
                <a:latin typeface="Gill Sans"/>
                <a:ea typeface="Gill Sans"/>
                <a:cs typeface="Gill Sans"/>
                <a:sym typeface="Gill Sans"/>
              </a:defRPr>
            </a:pPr>
          </a:p>
          <a:p>
            <a:pPr defTabSz="406908">
              <a:spcBef>
                <a:spcPts val="500"/>
              </a:spcBef>
              <a:defRPr sz="2225">
                <a:latin typeface="Gill Sans"/>
                <a:ea typeface="Gill Sans"/>
                <a:cs typeface="Gill Sans"/>
                <a:sym typeface="Gill Sans"/>
              </a:defRPr>
            </a:pPr>
            <a:r>
              <a:rPr>
                <a:latin typeface="Gill Sans SemiBold"/>
                <a:ea typeface="Gill Sans SemiBold"/>
                <a:cs typeface="Gill Sans SemiBold"/>
                <a:sym typeface="Gill Sans SemiBold"/>
              </a:rPr>
              <a:t>Key assumption:</a:t>
            </a:r>
            <a:r>
              <a:t>  </a:t>
            </a:r>
            <a:r>
              <a:rPr i="1"/>
              <a:t>Confounding variables</a:t>
            </a:r>
            <a:r>
              <a:t> (a.k.a. </a:t>
            </a:r>
            <a:r>
              <a:rPr i="1"/>
              <a:t>selection bias) </a:t>
            </a:r>
            <a:r>
              <a:t>are properly accounted for. </a:t>
            </a:r>
          </a:p>
        </p:txBody>
      </p:sp>
      <p:pic>
        <p:nvPicPr>
          <p:cNvPr id="499" name="raw_log_log.pdf"/>
          <p:cNvPicPr>
            <a:picLocks noChangeAspect="1"/>
          </p:cNvPicPr>
          <p:nvPr/>
        </p:nvPicPr>
        <p:blipFill>
          <a:blip r:embed="rId2">
            <a:extLst/>
          </a:blip>
          <a:stretch>
            <a:fillRect/>
          </a:stretch>
        </p:blipFill>
        <p:spPr>
          <a:xfrm>
            <a:off x="2922456" y="1795870"/>
            <a:ext cx="6378778" cy="4784084"/>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1" name="Shape 5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2" name="Shape 502"/>
          <p:cNvSpPr/>
          <p:nvPr/>
        </p:nvSpPr>
        <p:spPr>
          <a:xfrm>
            <a:off x="5344153" y="396229"/>
            <a:ext cx="3118829"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20623">
              <a:spcBef>
                <a:spcPts val="500"/>
              </a:spcBef>
              <a:defRPr sz="3496">
                <a:latin typeface="Gill Sans SemiBold"/>
                <a:ea typeface="Gill Sans SemiBold"/>
                <a:cs typeface="Gill Sans SemiBold"/>
                <a:sym typeface="Gill Sans SemiBold"/>
              </a:defRPr>
            </a:lvl1pPr>
          </a:lstStyle>
          <a:p>
            <a:pPr/>
            <a:r>
              <a:t>Implications (1)</a:t>
            </a:r>
          </a:p>
        </p:txBody>
      </p:sp>
      <p:grpSp>
        <p:nvGrpSpPr>
          <p:cNvPr id="507" name="Group 507"/>
          <p:cNvGrpSpPr/>
          <p:nvPr/>
        </p:nvGrpSpPr>
        <p:grpSpPr>
          <a:xfrm>
            <a:off x="3495152" y="396229"/>
            <a:ext cx="1270001" cy="1131144"/>
            <a:chOff x="0" y="0"/>
            <a:chExt cx="1270000" cy="1131143"/>
          </a:xfrm>
        </p:grpSpPr>
        <p:sp>
          <p:nvSpPr>
            <p:cNvPr id="503" name="Shape 503"/>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504" name="Shape 504"/>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505" name="Shape 505"/>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506" name="Shape 506"/>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508" name="Shape 508"/>
          <p:cNvSpPr/>
          <p:nvPr/>
        </p:nvSpPr>
        <p:spPr>
          <a:xfrm>
            <a:off x="153764" y="2760406"/>
            <a:ext cx="8836472" cy="241085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spcBef>
                <a:spcPts val="500"/>
              </a:spcBef>
              <a:defRPr sz="2300">
                <a:latin typeface="Gill Sans"/>
                <a:ea typeface="Gill Sans"/>
                <a:cs typeface="Gill Sans"/>
                <a:sym typeface="Gill Sans"/>
              </a:defRPr>
            </a:pPr>
            <a:r>
              <a:t>Every time you read an article/book in Politics (IR, Economics), ask what kind of research question is being asked:</a:t>
            </a:r>
          </a:p>
          <a:p>
            <a:pPr marL="230605" indent="-230605">
              <a:spcBef>
                <a:spcPts val="500"/>
              </a:spcBef>
              <a:buSzPct val="100000"/>
              <a:buChar char="•"/>
              <a:defRPr sz="2300">
                <a:latin typeface="Gill Sans"/>
                <a:ea typeface="Gill Sans"/>
                <a:cs typeface="Gill Sans"/>
                <a:sym typeface="Gill Sans"/>
              </a:defRPr>
            </a:pPr>
            <a:r>
              <a:t>Descriptive (what is X? what is relationship between X and Y?)</a:t>
            </a:r>
          </a:p>
          <a:p>
            <a:pPr marL="230605" indent="-230605">
              <a:spcBef>
                <a:spcPts val="500"/>
              </a:spcBef>
              <a:buSzPct val="100000"/>
              <a:buChar char="•"/>
              <a:defRPr sz="2300">
                <a:latin typeface="Gill Sans"/>
                <a:ea typeface="Gill Sans"/>
                <a:cs typeface="Gill Sans"/>
                <a:sym typeface="Gill Sans"/>
              </a:defRPr>
            </a:pPr>
            <a:r>
              <a:t>Explanatory/reverse causal (what explains/caused Y?)</a:t>
            </a:r>
          </a:p>
          <a:p>
            <a:pPr marL="230605" indent="-230605">
              <a:spcBef>
                <a:spcPts val="500"/>
              </a:spcBef>
              <a:buSzPct val="100000"/>
              <a:buChar char="•"/>
              <a:defRPr sz="2300">
                <a:latin typeface="Gill Sans"/>
                <a:ea typeface="Gill Sans"/>
                <a:cs typeface="Gill Sans"/>
                <a:sym typeface="Gill Sans"/>
              </a:defRPr>
            </a:pPr>
            <a:r>
              <a:t>Forward causal (what is the effect of X?)</a:t>
            </a:r>
          </a:p>
        </p:txBody>
      </p:sp>
      <p:pic>
        <p:nvPicPr>
          <p:cNvPr id="509" name="pasted-image.jpg"/>
          <p:cNvPicPr>
            <a:picLocks noChangeAspect="1"/>
          </p:cNvPicPr>
          <p:nvPr/>
        </p:nvPicPr>
        <p:blipFill>
          <a:blip r:embed="rId2">
            <a:extLst/>
          </a:blip>
          <a:stretch>
            <a:fillRect/>
          </a:stretch>
        </p:blipFill>
        <p:spPr>
          <a:xfrm>
            <a:off x="1953635" y="222792"/>
            <a:ext cx="1141483" cy="1480842"/>
          </a:xfrm>
          <a:prstGeom prst="rect">
            <a:avLst/>
          </a:prstGeom>
          <a:ln w="12700">
            <a:miter lim="400000"/>
          </a:ln>
        </p:spPr>
      </p:pic>
      <p:pic>
        <p:nvPicPr>
          <p:cNvPr id="510" name="pasted-image.jpg"/>
          <p:cNvPicPr>
            <a:picLocks noChangeAspect="1"/>
          </p:cNvPicPr>
          <p:nvPr/>
        </p:nvPicPr>
        <p:blipFill>
          <a:blip r:embed="rId3">
            <a:extLst/>
          </a:blip>
          <a:stretch>
            <a:fillRect/>
          </a:stretch>
        </p:blipFill>
        <p:spPr>
          <a:xfrm>
            <a:off x="472680" y="396229"/>
            <a:ext cx="1292421" cy="1131144"/>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3" name="Shape 513"/>
          <p:cNvSpPr/>
          <p:nvPr/>
        </p:nvSpPr>
        <p:spPr>
          <a:xfrm>
            <a:off x="5344153" y="396229"/>
            <a:ext cx="3118829" cy="113114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20623">
              <a:spcBef>
                <a:spcPts val="500"/>
              </a:spcBef>
              <a:defRPr sz="3496">
                <a:latin typeface="Gill Sans SemiBold"/>
                <a:ea typeface="Gill Sans SemiBold"/>
                <a:cs typeface="Gill Sans SemiBold"/>
                <a:sym typeface="Gill Sans SemiBold"/>
              </a:defRPr>
            </a:lvl1pPr>
          </a:lstStyle>
          <a:p>
            <a:pPr/>
            <a:r>
              <a:t>Implications (2)</a:t>
            </a:r>
          </a:p>
        </p:txBody>
      </p:sp>
      <p:grpSp>
        <p:nvGrpSpPr>
          <p:cNvPr id="518" name="Group 518"/>
          <p:cNvGrpSpPr/>
          <p:nvPr/>
        </p:nvGrpSpPr>
        <p:grpSpPr>
          <a:xfrm>
            <a:off x="3495152" y="396229"/>
            <a:ext cx="1270001" cy="1131144"/>
            <a:chOff x="0" y="0"/>
            <a:chExt cx="1270000" cy="1131143"/>
          </a:xfrm>
        </p:grpSpPr>
        <p:sp>
          <p:nvSpPr>
            <p:cNvPr id="514" name="Shape 514"/>
            <p:cNvSpPr/>
            <p:nvPr/>
          </p:nvSpPr>
          <p:spPr>
            <a:xfrm>
              <a:off x="69478" y="284479"/>
              <a:ext cx="414299"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X</a:t>
              </a:r>
            </a:p>
          </p:txBody>
        </p:sp>
        <p:sp>
          <p:nvSpPr>
            <p:cNvPr id="515" name="Shape 515"/>
            <p:cNvSpPr/>
            <p:nvPr/>
          </p:nvSpPr>
          <p:spPr>
            <a:xfrm>
              <a:off x="786223" y="284479"/>
              <a:ext cx="37123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Gill Sans SemiBold"/>
                  <a:ea typeface="Gill Sans SemiBold"/>
                  <a:cs typeface="Gill Sans SemiBold"/>
                  <a:sym typeface="Gill Sans SemiBold"/>
                </a:defRPr>
              </a:lvl1pPr>
            </a:lstStyle>
            <a:p>
              <a:pPr/>
              <a:r>
                <a:t>Y</a:t>
              </a:r>
            </a:p>
          </p:txBody>
        </p:sp>
        <p:sp>
          <p:nvSpPr>
            <p:cNvPr id="516" name="Shape 516"/>
            <p:cNvSpPr/>
            <p:nvPr/>
          </p:nvSpPr>
          <p:spPr>
            <a:xfrm>
              <a:off x="467220" y="571500"/>
              <a:ext cx="335560" cy="0"/>
            </a:xfrm>
            <a:prstGeom prst="line">
              <a:avLst/>
            </a:prstGeom>
            <a:noFill/>
            <a:ln w="38100" cap="flat">
              <a:solidFill>
                <a:srgbClr val="000000"/>
              </a:solidFill>
              <a:prstDash val="solid"/>
              <a:bevel/>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defRPr sz="1200">
                  <a:latin typeface="+mn-lt"/>
                  <a:ea typeface="+mn-ea"/>
                  <a:cs typeface="+mn-cs"/>
                  <a:sym typeface="Helvetica"/>
                </a:defRPr>
              </a:pPr>
            </a:p>
          </p:txBody>
        </p:sp>
        <p:sp>
          <p:nvSpPr>
            <p:cNvPr id="517" name="Shape 517"/>
            <p:cNvSpPr/>
            <p:nvPr/>
          </p:nvSpPr>
          <p:spPr>
            <a:xfrm>
              <a:off x="0" y="0"/>
              <a:ext cx="1270000" cy="1131144"/>
            </a:xfrm>
            <a:prstGeom prst="rect">
              <a:avLst/>
            </a:prstGeom>
            <a:noFill/>
            <a:ln w="25400" cap="flat">
              <a:solidFill>
                <a:srgbClr val="535353"/>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sp>
        <p:nvSpPr>
          <p:cNvPr id="519" name="Shape 519"/>
          <p:cNvSpPr/>
          <p:nvPr/>
        </p:nvSpPr>
        <p:spPr>
          <a:xfrm>
            <a:off x="441919" y="1927277"/>
            <a:ext cx="8260161" cy="450007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spcBef>
                <a:spcPts val="500"/>
              </a:spcBef>
              <a:defRPr sz="2300">
                <a:latin typeface="Gill Sans"/>
                <a:ea typeface="Gill Sans"/>
                <a:cs typeface="Gill Sans"/>
                <a:sym typeface="Gill Sans"/>
              </a:defRPr>
            </a:pPr>
            <a:r>
              <a:t>For research addressing </a:t>
            </a:r>
            <a:r>
              <a:rPr>
                <a:latin typeface="Gill Sans SemiBold"/>
                <a:ea typeface="Gill Sans SemiBold"/>
                <a:cs typeface="Gill Sans SemiBold"/>
                <a:sym typeface="Gill Sans SemiBold"/>
              </a:rPr>
              <a:t>explanatory</a:t>
            </a:r>
            <a:r>
              <a:t> questions:</a:t>
            </a:r>
          </a:p>
          <a:p>
            <a:pPr marL="230605" indent="-230605">
              <a:spcBef>
                <a:spcPts val="500"/>
              </a:spcBef>
              <a:buSzPct val="100000"/>
              <a:buChar char="•"/>
              <a:defRPr sz="2300">
                <a:latin typeface="Gill Sans"/>
                <a:ea typeface="Gill Sans"/>
                <a:cs typeface="Gill Sans"/>
                <a:sym typeface="Gill Sans"/>
              </a:defRPr>
            </a:pPr>
            <a:r>
              <a:t>keep in mind the fundamental messiness, and where it comes from</a:t>
            </a:r>
          </a:p>
          <a:p>
            <a:pPr marL="230605" indent="-230605">
              <a:spcBef>
                <a:spcPts val="500"/>
              </a:spcBef>
              <a:buSzPct val="100000"/>
              <a:buChar char="•"/>
              <a:defRPr sz="2300">
                <a:latin typeface="Gill Sans"/>
                <a:ea typeface="Gill Sans"/>
                <a:cs typeface="Gill Sans"/>
                <a:sym typeface="Gill Sans"/>
              </a:defRPr>
            </a:pPr>
            <a:r>
              <a:t>note the kind of explanation (theoretical, empirical, both) being offered </a:t>
            </a:r>
          </a:p>
          <a:p>
            <a:pPr>
              <a:spcBef>
                <a:spcPts val="500"/>
              </a:spcBef>
              <a:defRPr sz="2300">
                <a:latin typeface="Gill Sans"/>
                <a:ea typeface="Gill Sans"/>
                <a:cs typeface="Gill Sans"/>
                <a:sym typeface="Gill Sans"/>
              </a:defRPr>
            </a:pPr>
          </a:p>
          <a:p>
            <a:pPr>
              <a:spcBef>
                <a:spcPts val="500"/>
              </a:spcBef>
              <a:defRPr sz="2300">
                <a:latin typeface="Gill Sans"/>
                <a:ea typeface="Gill Sans"/>
                <a:cs typeface="Gill Sans"/>
                <a:sym typeface="Gill Sans"/>
              </a:defRPr>
            </a:pPr>
            <a:r>
              <a:t>For research addressing </a:t>
            </a:r>
            <a:r>
              <a:rPr>
                <a:latin typeface="Gill Sans SemiBold"/>
                <a:ea typeface="Gill Sans SemiBold"/>
                <a:cs typeface="Gill Sans SemiBold"/>
                <a:sym typeface="Gill Sans SemiBold"/>
              </a:rPr>
              <a:t>forward causal</a:t>
            </a:r>
            <a:r>
              <a:t> questions: </a:t>
            </a:r>
          </a:p>
          <a:p>
            <a:pPr marL="230605" indent="-230605">
              <a:spcBef>
                <a:spcPts val="500"/>
              </a:spcBef>
              <a:buSzPct val="100000"/>
              <a:buChar char="•"/>
              <a:defRPr sz="2300">
                <a:latin typeface="Gill Sans"/>
                <a:ea typeface="Gill Sans"/>
                <a:cs typeface="Gill Sans"/>
                <a:sym typeface="Gill Sans"/>
              </a:defRPr>
            </a:pPr>
            <a:r>
              <a:t>ask what RCT one could hypothetically run</a:t>
            </a:r>
          </a:p>
          <a:p>
            <a:pPr marL="230605" indent="-230605">
              <a:spcBef>
                <a:spcPts val="500"/>
              </a:spcBef>
              <a:buSzPct val="100000"/>
              <a:buChar char="•"/>
              <a:defRPr sz="2300">
                <a:latin typeface="Gill Sans"/>
                <a:ea typeface="Gill Sans"/>
                <a:cs typeface="Gill Sans"/>
                <a:sym typeface="Gill Sans"/>
              </a:defRPr>
            </a:pPr>
            <a:r>
              <a:t>note the kind of design actually used (RCT, before-and-after, regression analysis, etc), the assumptions under which correlation implies causation in this design, and ask whether these assumptions are met</a:t>
            </a:r>
          </a:p>
        </p:txBody>
      </p:sp>
      <p:pic>
        <p:nvPicPr>
          <p:cNvPr id="520" name="pasted-image.jpg"/>
          <p:cNvPicPr>
            <a:picLocks noChangeAspect="1"/>
          </p:cNvPicPr>
          <p:nvPr/>
        </p:nvPicPr>
        <p:blipFill>
          <a:blip r:embed="rId2">
            <a:extLst/>
          </a:blip>
          <a:stretch>
            <a:fillRect/>
          </a:stretch>
        </p:blipFill>
        <p:spPr>
          <a:xfrm>
            <a:off x="1953635" y="222792"/>
            <a:ext cx="1141483" cy="1480842"/>
          </a:xfrm>
          <a:prstGeom prst="rect">
            <a:avLst/>
          </a:prstGeom>
          <a:ln w="12700">
            <a:miter lim="400000"/>
          </a:ln>
        </p:spPr>
      </p:pic>
      <p:pic>
        <p:nvPicPr>
          <p:cNvPr id="521" name="pasted-image.jpg"/>
          <p:cNvPicPr>
            <a:picLocks noChangeAspect="1"/>
          </p:cNvPicPr>
          <p:nvPr/>
        </p:nvPicPr>
        <p:blipFill>
          <a:blip r:embed="rId3">
            <a:extLst/>
          </a:blip>
          <a:stretch>
            <a:fillRect/>
          </a:stretch>
        </p:blipFill>
        <p:spPr>
          <a:xfrm>
            <a:off x="472680" y="396229"/>
            <a:ext cx="1292421" cy="1131144"/>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3" name="Shape 52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24" name="pasted-image.jpg"/>
          <p:cNvPicPr>
            <a:picLocks noChangeAspect="1"/>
          </p:cNvPicPr>
          <p:nvPr/>
        </p:nvPicPr>
        <p:blipFill>
          <a:blip r:embed="rId2">
            <a:extLst/>
          </a:blip>
          <a:stretch>
            <a:fillRect/>
          </a:stretch>
        </p:blipFill>
        <p:spPr>
          <a:xfrm>
            <a:off x="401440" y="140811"/>
            <a:ext cx="1478568" cy="1848209"/>
          </a:xfrm>
          <a:prstGeom prst="rect">
            <a:avLst/>
          </a:prstGeom>
          <a:ln w="12700">
            <a:miter lim="400000"/>
          </a:ln>
        </p:spPr>
      </p:pic>
      <p:sp>
        <p:nvSpPr>
          <p:cNvPr id="525" name="Shape 525"/>
          <p:cNvSpPr/>
          <p:nvPr/>
        </p:nvSpPr>
        <p:spPr>
          <a:xfrm>
            <a:off x="718431" y="2607790"/>
            <a:ext cx="7707138" cy="329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00"/>
              </a:spcBef>
              <a:defRPr sz="2400">
                <a:latin typeface="Gill Sans"/>
                <a:ea typeface="Gill Sans"/>
                <a:cs typeface="Gill Sans"/>
                <a:sym typeface="Gill Sans"/>
              </a:defRPr>
            </a:lvl1pPr>
          </a:lstStyle>
          <a:p>
            <a:pPr/>
            <a:r>
              <a:t>“Nothing can be more ludicrous than the sort of parodies on experimental reasoning which one is accustomed to meet with, not in popular discussion only, but in grave treatises, when the affairs of nations are the theme. . . . ‘How can such or such causes have contributed to the prosperity of one country, when another has prospered without them?’ Whoever makes use of an argument of this kind, not intending to deceive, should be sent back to learn the elements of some one of the more easy physical sciences.”</a:t>
            </a:r>
          </a:p>
        </p:txBody>
      </p:sp>
      <p:sp>
        <p:nvSpPr>
          <p:cNvPr id="526" name="Shape 526"/>
          <p:cNvSpPr/>
          <p:nvPr/>
        </p:nvSpPr>
        <p:spPr>
          <a:xfrm>
            <a:off x="2002555" y="509495"/>
            <a:ext cx="7007027" cy="90433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347472">
              <a:spcBef>
                <a:spcPts val="400"/>
              </a:spcBef>
              <a:defRPr sz="2888">
                <a:latin typeface="Gill Sans SemiBold"/>
                <a:ea typeface="Gill Sans SemiBold"/>
                <a:cs typeface="Gill Sans SemiBold"/>
                <a:sym typeface="Gill Sans SemiBold"/>
              </a:defRPr>
            </a:lvl1pPr>
          </a:lstStyle>
          <a:p>
            <a:pPr/>
            <a:r>
              <a:t>John Stuart Mill says: social science is hard!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0" name="pasted-image.png"/>
          <p:cNvPicPr>
            <a:picLocks noChangeAspect="1"/>
          </p:cNvPicPr>
          <p:nvPr/>
        </p:nvPicPr>
        <p:blipFill>
          <a:blip r:embed="rId2">
            <a:extLst/>
          </a:blip>
          <a:stretch>
            <a:fillRect/>
          </a:stretch>
        </p:blipFill>
        <p:spPr>
          <a:xfrm>
            <a:off x="370835" y="132079"/>
            <a:ext cx="2633545" cy="3398929"/>
          </a:xfrm>
          <a:prstGeom prst="rect">
            <a:avLst/>
          </a:prstGeom>
          <a:ln w="12700">
            <a:miter lim="400000"/>
          </a:ln>
        </p:spPr>
      </p:pic>
      <p:pic>
        <p:nvPicPr>
          <p:cNvPr id="121" name="pasted-image.png"/>
          <p:cNvPicPr>
            <a:picLocks noChangeAspect="1"/>
          </p:cNvPicPr>
          <p:nvPr/>
        </p:nvPicPr>
        <p:blipFill>
          <a:blip r:embed="rId3">
            <a:extLst/>
          </a:blip>
          <a:stretch>
            <a:fillRect/>
          </a:stretch>
        </p:blipFill>
        <p:spPr>
          <a:xfrm>
            <a:off x="2976879" y="59703"/>
            <a:ext cx="5349026" cy="3474553"/>
          </a:xfrm>
          <a:prstGeom prst="rect">
            <a:avLst/>
          </a:prstGeom>
          <a:ln w="12700">
            <a:miter lim="400000"/>
          </a:ln>
        </p:spPr>
      </p:pic>
      <p:pic>
        <p:nvPicPr>
          <p:cNvPr id="122" name="pasted-image.png"/>
          <p:cNvPicPr>
            <a:picLocks noChangeAspect="1"/>
          </p:cNvPicPr>
          <p:nvPr/>
        </p:nvPicPr>
        <p:blipFill>
          <a:blip r:embed="rId4">
            <a:extLst/>
          </a:blip>
          <a:stretch>
            <a:fillRect/>
          </a:stretch>
        </p:blipFill>
        <p:spPr>
          <a:xfrm>
            <a:off x="351979" y="3463383"/>
            <a:ext cx="5367951" cy="3474553"/>
          </a:xfrm>
          <a:prstGeom prst="rect">
            <a:avLst/>
          </a:prstGeom>
          <a:ln w="12700">
            <a:miter lim="400000"/>
          </a:ln>
        </p:spPr>
      </p:pic>
      <p:pic>
        <p:nvPicPr>
          <p:cNvPr id="123" name="pasted-image.png"/>
          <p:cNvPicPr>
            <a:picLocks noChangeAspect="1"/>
          </p:cNvPicPr>
          <p:nvPr/>
        </p:nvPicPr>
        <p:blipFill>
          <a:blip r:embed="rId5">
            <a:extLst/>
          </a:blip>
          <a:stretch>
            <a:fillRect/>
          </a:stretch>
        </p:blipFill>
        <p:spPr>
          <a:xfrm>
            <a:off x="5659557" y="3463512"/>
            <a:ext cx="2686346" cy="3474296"/>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6" name="pasted-image.png"/>
          <p:cNvPicPr>
            <a:picLocks noChangeAspect="1"/>
          </p:cNvPicPr>
          <p:nvPr/>
        </p:nvPicPr>
        <p:blipFill>
          <a:blip r:embed="rId2">
            <a:extLst/>
          </a:blip>
          <a:stretch>
            <a:fillRect/>
          </a:stretch>
        </p:blipFill>
        <p:spPr>
          <a:xfrm>
            <a:off x="370835" y="132079"/>
            <a:ext cx="2633545" cy="3398929"/>
          </a:xfrm>
          <a:prstGeom prst="rect">
            <a:avLst/>
          </a:prstGeom>
          <a:ln w="12700">
            <a:miter lim="400000"/>
          </a:ln>
        </p:spPr>
      </p:pic>
      <p:pic>
        <p:nvPicPr>
          <p:cNvPr id="127" name="pasted-image.png"/>
          <p:cNvPicPr>
            <a:picLocks noChangeAspect="1"/>
          </p:cNvPicPr>
          <p:nvPr/>
        </p:nvPicPr>
        <p:blipFill>
          <a:blip r:embed="rId3">
            <a:extLst/>
          </a:blip>
          <a:stretch>
            <a:fillRect/>
          </a:stretch>
        </p:blipFill>
        <p:spPr>
          <a:xfrm>
            <a:off x="2976879" y="59703"/>
            <a:ext cx="5349026" cy="3474553"/>
          </a:xfrm>
          <a:prstGeom prst="rect">
            <a:avLst/>
          </a:prstGeom>
          <a:ln w="12700">
            <a:miter lim="400000"/>
          </a:ln>
        </p:spPr>
      </p:pic>
      <p:pic>
        <p:nvPicPr>
          <p:cNvPr id="128" name="pasted-image.png"/>
          <p:cNvPicPr>
            <a:picLocks noChangeAspect="1"/>
          </p:cNvPicPr>
          <p:nvPr/>
        </p:nvPicPr>
        <p:blipFill>
          <a:blip r:embed="rId4">
            <a:extLst/>
          </a:blip>
          <a:stretch>
            <a:fillRect/>
          </a:stretch>
        </p:blipFill>
        <p:spPr>
          <a:xfrm>
            <a:off x="351979" y="3463383"/>
            <a:ext cx="5367951" cy="3474553"/>
          </a:xfrm>
          <a:prstGeom prst="rect">
            <a:avLst/>
          </a:prstGeom>
          <a:ln w="12700">
            <a:miter lim="400000"/>
          </a:ln>
        </p:spPr>
      </p:pic>
      <p:pic>
        <p:nvPicPr>
          <p:cNvPr id="129" name="pasted-image.png"/>
          <p:cNvPicPr>
            <a:picLocks noChangeAspect="1"/>
          </p:cNvPicPr>
          <p:nvPr/>
        </p:nvPicPr>
        <p:blipFill>
          <a:blip r:embed="rId5">
            <a:extLst/>
          </a:blip>
          <a:stretch>
            <a:fillRect/>
          </a:stretch>
        </p:blipFill>
        <p:spPr>
          <a:xfrm>
            <a:off x="5659557" y="3463512"/>
            <a:ext cx="2686346" cy="3474296"/>
          </a:xfrm>
          <a:prstGeom prst="rect">
            <a:avLst/>
          </a:prstGeom>
          <a:ln w="12700">
            <a:miter lim="400000"/>
          </a:ln>
        </p:spPr>
      </p:pic>
      <p:sp>
        <p:nvSpPr>
          <p:cNvPr id="130" name="Shape 130"/>
          <p:cNvSpPr/>
          <p:nvPr/>
        </p:nvSpPr>
        <p:spPr>
          <a:xfrm>
            <a:off x="5857240" y="314959"/>
            <a:ext cx="2108201" cy="1280162"/>
          </a:xfrm>
          <a:prstGeom prst="rect">
            <a:avLst/>
          </a:prstGeom>
          <a:solidFill>
            <a:srgbClr val="FFFFFF"/>
          </a:solidFill>
          <a:ln w="12700">
            <a:miter lim="400000"/>
          </a:ln>
        </p:spPr>
        <p:txBody>
          <a:bodyPr lIns="45719" rIns="45719" anchor="ctr"/>
          <a:lstStyle/>
          <a:p>
            <a:pPr/>
          </a:p>
        </p:txBody>
      </p:sp>
      <p:sp>
        <p:nvSpPr>
          <p:cNvPr id="131" name="Shape 131"/>
          <p:cNvSpPr/>
          <p:nvPr/>
        </p:nvSpPr>
        <p:spPr>
          <a:xfrm>
            <a:off x="619760" y="3662679"/>
            <a:ext cx="1112005" cy="1280161"/>
          </a:xfrm>
          <a:prstGeom prst="rect">
            <a:avLst/>
          </a:prstGeom>
          <a:solidFill>
            <a:srgbClr val="FFFFFF"/>
          </a:solidFill>
          <a:ln w="12700">
            <a:miter lim="400000"/>
          </a:ln>
        </p:spPr>
        <p:txBody>
          <a:bodyPr lIns="45719" rIns="45719" anchor="ctr"/>
          <a:lstStyle/>
          <a:p>
            <a:pPr/>
          </a:p>
        </p:txBody>
      </p:sp>
      <p:sp>
        <p:nvSpPr>
          <p:cNvPr id="132" name="Shape 132"/>
          <p:cNvSpPr/>
          <p:nvPr/>
        </p:nvSpPr>
        <p:spPr>
          <a:xfrm>
            <a:off x="3296920" y="3662679"/>
            <a:ext cx="2108201" cy="2262308"/>
          </a:xfrm>
          <a:prstGeom prst="rect">
            <a:avLst/>
          </a:prstGeom>
          <a:solidFill>
            <a:srgbClr val="FFFFFF"/>
          </a:solidFill>
          <a:ln w="12700">
            <a:miter lim="400000"/>
          </a:ln>
        </p:spPr>
        <p:txBody>
          <a:bodyPr lIns="45719" rIns="45719" anchor="ctr"/>
          <a:lstStyle/>
          <a:p>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1242968" y="250097"/>
            <a:ext cx="6943642" cy="691214"/>
          </a:xfrm>
          <a:prstGeom prst="rect">
            <a:avLst/>
          </a:prstGeom>
        </p:spPr>
        <p:txBody>
          <a:bodyPr/>
          <a:lstStyle>
            <a:lvl1pPr defTabSz="397763">
              <a:spcBef>
                <a:spcPts val="500"/>
              </a:spcBef>
              <a:defRPr sz="2784">
                <a:latin typeface="Gill Sans SemiBold"/>
                <a:ea typeface="Gill Sans SemiBold"/>
                <a:cs typeface="Gill Sans SemiBold"/>
                <a:sym typeface="Gill Sans SemiBold"/>
              </a:defRPr>
            </a:lvl1pPr>
          </a:lstStyle>
          <a:p>
            <a:pPr/>
            <a:r>
              <a:t>Assessing evidence better: exams and essays</a:t>
            </a:r>
          </a:p>
        </p:txBody>
      </p:sp>
      <p:sp>
        <p:nvSpPr>
          <p:cNvPr id="135" name="Shape 135"/>
          <p:cNvSpPr/>
          <p:nvPr/>
        </p:nvSpPr>
        <p:spPr>
          <a:xfrm>
            <a:off x="640183" y="1643011"/>
            <a:ext cx="3484211" cy="69121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365760">
              <a:spcBef>
                <a:spcPts val="400"/>
              </a:spcBef>
              <a:defRPr sz="2000">
                <a:latin typeface="Gill Sans"/>
                <a:ea typeface="Gill Sans"/>
                <a:cs typeface="Gill Sans"/>
                <a:sym typeface="Gill Sans"/>
              </a:defRPr>
            </a:lvl1pPr>
          </a:lstStyle>
          <a:p>
            <a:pPr/>
            <a:r>
              <a:t>“Evans and Tilley say X, but Fisher says Y”</a:t>
            </a:r>
          </a:p>
        </p:txBody>
      </p:sp>
      <p:sp>
        <p:nvSpPr>
          <p:cNvPr id="136" name="Shape 136"/>
          <p:cNvSpPr/>
          <p:nvPr/>
        </p:nvSpPr>
        <p:spPr>
          <a:xfrm>
            <a:off x="4827487" y="1732495"/>
            <a:ext cx="3838080" cy="191250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384047">
              <a:spcBef>
                <a:spcPts val="400"/>
              </a:spcBef>
              <a:defRPr sz="2100">
                <a:latin typeface="Gill Sans"/>
                <a:ea typeface="Gill Sans"/>
                <a:cs typeface="Gill Sans"/>
                <a:sym typeface="Gill Sans"/>
              </a:defRPr>
            </a:lvl1pPr>
          </a:lstStyle>
          <a:p>
            <a:pPr/>
            <a:r>
              <a:t>“Evans and Tilley’s regression analysis of the British Election Study indicates X, but Fisher (using the same data) says Y once we properly control for age and education”  </a:t>
            </a:r>
          </a:p>
        </p:txBody>
      </p:sp>
      <p:sp>
        <p:nvSpPr>
          <p:cNvPr id="137" name="Shape 137"/>
          <p:cNvSpPr/>
          <p:nvPr/>
        </p:nvSpPr>
        <p:spPr>
          <a:xfrm>
            <a:off x="640183" y="4186060"/>
            <a:ext cx="3193740" cy="41725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25195">
              <a:spcBef>
                <a:spcPts val="500"/>
              </a:spcBef>
              <a:defRPr sz="2325">
                <a:latin typeface="Gill Sans"/>
                <a:ea typeface="Gill Sans"/>
                <a:cs typeface="Gill Sans"/>
                <a:sym typeface="Gill Sans"/>
              </a:defRPr>
            </a:lvl1pPr>
          </a:lstStyle>
          <a:p>
            <a:pPr/>
            <a:r>
              <a:t>“Evans and Tilley say X.”</a:t>
            </a:r>
          </a:p>
        </p:txBody>
      </p:sp>
      <p:sp>
        <p:nvSpPr>
          <p:cNvPr id="138" name="Shape 138"/>
          <p:cNvSpPr/>
          <p:nvPr/>
        </p:nvSpPr>
        <p:spPr>
          <a:xfrm>
            <a:off x="4827487" y="4141318"/>
            <a:ext cx="3838080" cy="247518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24611">
              <a:spcBef>
                <a:spcPts val="400"/>
              </a:spcBef>
              <a:defRPr sz="1775">
                <a:latin typeface="Gill Sans"/>
                <a:ea typeface="Gill Sans"/>
                <a:cs typeface="Gill Sans"/>
                <a:sym typeface="Gill Sans"/>
              </a:defRPr>
            </a:pPr>
            <a:r>
              <a:t>“Evans and Tilley say X, but their analysis does not account for important factors . . .” </a:t>
            </a:r>
          </a:p>
          <a:p>
            <a:pPr defTabSz="324611">
              <a:spcBef>
                <a:spcPts val="400"/>
              </a:spcBef>
              <a:defRPr sz="1775">
                <a:latin typeface="Gill Sans"/>
                <a:ea typeface="Gill Sans"/>
                <a:cs typeface="Gill Sans"/>
                <a:sym typeface="Gill Sans"/>
              </a:defRPr>
            </a:pPr>
            <a:r>
              <a:t>“Evans and Tilley say X, but their analysis only indirectly addresses the question because . . .”</a:t>
            </a:r>
          </a:p>
          <a:p>
            <a:pPr defTabSz="324611">
              <a:spcBef>
                <a:spcPts val="400"/>
              </a:spcBef>
              <a:defRPr sz="1775">
                <a:latin typeface="Gill Sans"/>
                <a:ea typeface="Gill Sans"/>
                <a:cs typeface="Gill Sans"/>
                <a:sym typeface="Gill Sans"/>
              </a:defRPr>
            </a:pPr>
            <a:r>
              <a:t>“Evans and Tilley say X, and their analysis is particularly credible because. . .”</a:t>
            </a:r>
          </a:p>
        </p:txBody>
      </p:sp>
      <p:sp>
        <p:nvSpPr>
          <p:cNvPr id="139" name="Shape 139"/>
          <p:cNvSpPr/>
          <p:nvPr/>
        </p:nvSpPr>
        <p:spPr>
          <a:xfrm>
            <a:off x="1589726" y="1043640"/>
            <a:ext cx="6250125" cy="49704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500"/>
              </a:spcBef>
              <a:defRPr i="1" sz="2500">
                <a:latin typeface="Gill Sans"/>
                <a:ea typeface="Gill Sans"/>
                <a:cs typeface="Gill Sans"/>
                <a:sym typeface="Gill Sans"/>
              </a:defRPr>
            </a:lvl1pPr>
          </a:lstStyle>
          <a:p>
            <a:pPr/>
            <a:r>
              <a:t>Explain the basis of empirical evidence you cite. </a:t>
            </a:r>
          </a:p>
        </p:txBody>
      </p:sp>
      <p:sp>
        <p:nvSpPr>
          <p:cNvPr id="140" name="Shape 140"/>
          <p:cNvSpPr/>
          <p:nvPr/>
        </p:nvSpPr>
        <p:spPr>
          <a:xfrm>
            <a:off x="1446937" y="3575503"/>
            <a:ext cx="6250126" cy="49704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500"/>
              </a:spcBef>
              <a:defRPr i="1" sz="2500">
                <a:latin typeface="Gill Sans"/>
                <a:ea typeface="Gill Sans"/>
                <a:cs typeface="Gill Sans"/>
                <a:sym typeface="Gill Sans"/>
              </a:defRPr>
            </a:lvl1pPr>
          </a:lstStyle>
          <a:p>
            <a:pPr/>
            <a:r>
              <a:t>Assess the empirical evidence you cite.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1242968" y="250097"/>
            <a:ext cx="6943642" cy="691214"/>
          </a:xfrm>
          <a:prstGeom prst="rect">
            <a:avLst/>
          </a:prstGeom>
        </p:spPr>
        <p:txBody>
          <a:bodyPr/>
          <a:lstStyle>
            <a:lvl1pPr defTabSz="379475">
              <a:spcBef>
                <a:spcPts val="400"/>
              </a:spcBef>
              <a:defRPr sz="2656">
                <a:latin typeface="Gill Sans SemiBold"/>
                <a:ea typeface="Gill Sans SemiBold"/>
                <a:cs typeface="Gill Sans SemiBold"/>
                <a:sym typeface="Gill Sans SemiBold"/>
              </a:defRPr>
            </a:lvl1pPr>
          </a:lstStyle>
          <a:p>
            <a:pPr/>
            <a:r>
              <a:t>Assessing evidence better: the rest of your life</a:t>
            </a:r>
          </a:p>
        </p:txBody>
      </p:sp>
      <p:pic>
        <p:nvPicPr>
          <p:cNvPr id="143" name="pasted-image.png"/>
          <p:cNvPicPr>
            <a:picLocks noChangeAspect="1"/>
          </p:cNvPicPr>
          <p:nvPr/>
        </p:nvPicPr>
        <p:blipFill>
          <a:blip r:embed="rId2">
            <a:extLst/>
          </a:blip>
          <a:stretch>
            <a:fillRect/>
          </a:stretch>
        </p:blipFill>
        <p:spPr>
          <a:xfrm>
            <a:off x="665330" y="1408505"/>
            <a:ext cx="7813340" cy="5498277"/>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1644775" y="269748"/>
            <a:ext cx="6033417" cy="642167"/>
          </a:xfrm>
          <a:prstGeom prst="rect">
            <a:avLst/>
          </a:prstGeom>
        </p:spPr>
        <p:txBody>
          <a:bodyPr/>
          <a:lstStyle>
            <a:lvl1pPr>
              <a:spcBef>
                <a:spcPts val="500"/>
              </a:spcBef>
              <a:defRPr sz="3200">
                <a:latin typeface="Gill Sans SemiBold"/>
                <a:ea typeface="Gill Sans SemiBold"/>
                <a:cs typeface="Gill Sans SemiBold"/>
                <a:sym typeface="Gill Sans SemiBold"/>
              </a:defRPr>
            </a:lvl1pPr>
          </a:lstStyle>
          <a:p>
            <a:pPr/>
            <a:r>
              <a:t>Doing your own data analysis</a:t>
            </a:r>
          </a:p>
        </p:txBody>
      </p:sp>
      <p:sp>
        <p:nvSpPr>
          <p:cNvPr id="146" name="Shape 146"/>
          <p:cNvSpPr/>
          <p:nvPr/>
        </p:nvSpPr>
        <p:spPr>
          <a:xfrm>
            <a:off x="595441" y="1612327"/>
            <a:ext cx="3531574" cy="18549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500"/>
              </a:spcBef>
              <a:defRPr sz="2500">
                <a:latin typeface="Gill Sans SemiBold"/>
                <a:ea typeface="Gill Sans SemiBold"/>
                <a:cs typeface="Gill Sans SemiBold"/>
                <a:sym typeface="Gill Sans SemiBold"/>
              </a:defRPr>
            </a:pPr>
            <a:r>
              <a:t>Then: </a:t>
            </a:r>
            <a:r>
              <a:rPr>
                <a:latin typeface="Gill Sans"/>
                <a:ea typeface="Gill Sans"/>
                <a:cs typeface="Gill Sans"/>
                <a:sym typeface="Gill Sans"/>
              </a:rPr>
              <a:t>Data hard to get and (learn to) process; only specialists did data analysis</a:t>
            </a:r>
          </a:p>
        </p:txBody>
      </p:sp>
      <p:pic>
        <p:nvPicPr>
          <p:cNvPr id="147" name="pasted-image.png"/>
          <p:cNvPicPr>
            <a:picLocks noChangeAspect="1"/>
          </p:cNvPicPr>
          <p:nvPr/>
        </p:nvPicPr>
        <p:blipFill>
          <a:blip r:embed="rId2">
            <a:extLst/>
          </a:blip>
          <a:stretch>
            <a:fillRect/>
          </a:stretch>
        </p:blipFill>
        <p:spPr>
          <a:xfrm>
            <a:off x="4427806" y="1308139"/>
            <a:ext cx="4448907" cy="2432070"/>
          </a:xfrm>
          <a:prstGeom prst="rect">
            <a:avLst/>
          </a:prstGeom>
          <a:ln w="12700">
            <a:miter lim="400000"/>
          </a:ln>
        </p:spPr>
      </p:pic>
      <p:sp>
        <p:nvSpPr>
          <p:cNvPr id="148" name="Shape 148"/>
          <p:cNvSpPr/>
          <p:nvPr/>
        </p:nvSpPr>
        <p:spPr>
          <a:xfrm>
            <a:off x="561885" y="4715214"/>
            <a:ext cx="3095518" cy="15911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500"/>
              </a:spcBef>
              <a:defRPr sz="2500">
                <a:latin typeface="Gill Sans SemiBold"/>
                <a:ea typeface="Gill Sans SemiBold"/>
                <a:cs typeface="Gill Sans SemiBold"/>
                <a:sym typeface="Gill Sans SemiBold"/>
              </a:defRPr>
            </a:pPr>
            <a:r>
              <a:t>Now: </a:t>
            </a:r>
            <a:r>
              <a:rPr>
                <a:latin typeface="Gill Sans"/>
                <a:ea typeface="Gill Sans"/>
                <a:cs typeface="Gill Sans"/>
                <a:sym typeface="Gill Sans"/>
              </a:rPr>
              <a:t>Data easy to get and (learn to) process; everyone can do data analysis</a:t>
            </a:r>
          </a:p>
        </p:txBody>
      </p:sp>
      <p:pic>
        <p:nvPicPr>
          <p:cNvPr id="149" name="pasted-image.png"/>
          <p:cNvPicPr>
            <a:picLocks noChangeAspect="1"/>
          </p:cNvPicPr>
          <p:nvPr/>
        </p:nvPicPr>
        <p:blipFill>
          <a:blip r:embed="rId3">
            <a:extLst/>
          </a:blip>
          <a:stretch>
            <a:fillRect/>
          </a:stretch>
        </p:blipFill>
        <p:spPr>
          <a:xfrm>
            <a:off x="3811037" y="4167717"/>
            <a:ext cx="1700893" cy="1290333"/>
          </a:xfrm>
          <a:prstGeom prst="rect">
            <a:avLst/>
          </a:prstGeom>
          <a:ln w="12700">
            <a:miter lim="400000"/>
          </a:ln>
        </p:spPr>
      </p:pic>
      <p:pic>
        <p:nvPicPr>
          <p:cNvPr id="150" name="pasted-image.png"/>
          <p:cNvPicPr>
            <a:picLocks noChangeAspect="1"/>
          </p:cNvPicPr>
          <p:nvPr/>
        </p:nvPicPr>
        <p:blipFill>
          <a:blip r:embed="rId4">
            <a:extLst/>
          </a:blip>
          <a:stretch>
            <a:fillRect/>
          </a:stretch>
        </p:blipFill>
        <p:spPr>
          <a:xfrm>
            <a:off x="3748551" y="5521151"/>
            <a:ext cx="2119832" cy="1290333"/>
          </a:xfrm>
          <a:prstGeom prst="rect">
            <a:avLst/>
          </a:prstGeom>
          <a:ln w="12700">
            <a:miter lim="400000"/>
          </a:ln>
        </p:spPr>
      </p:pic>
      <p:pic>
        <p:nvPicPr>
          <p:cNvPr id="151" name="pasted-image.png"/>
          <p:cNvPicPr>
            <a:picLocks noChangeAspect="1"/>
          </p:cNvPicPr>
          <p:nvPr/>
        </p:nvPicPr>
        <p:blipFill>
          <a:blip r:embed="rId5">
            <a:extLst/>
          </a:blip>
          <a:stretch>
            <a:fillRect/>
          </a:stretch>
        </p:blipFill>
        <p:spPr>
          <a:xfrm>
            <a:off x="6235556" y="5887139"/>
            <a:ext cx="2738093" cy="558357"/>
          </a:xfrm>
          <a:prstGeom prst="rect">
            <a:avLst/>
          </a:prstGeom>
          <a:ln w="12700">
            <a:miter lim="400000"/>
          </a:ln>
        </p:spPr>
      </p:pic>
      <p:pic>
        <p:nvPicPr>
          <p:cNvPr id="152" name="pasted-image.png"/>
          <p:cNvPicPr>
            <a:picLocks noChangeAspect="1"/>
          </p:cNvPicPr>
          <p:nvPr/>
        </p:nvPicPr>
        <p:blipFill>
          <a:blip r:embed="rId6">
            <a:extLst/>
          </a:blip>
          <a:stretch>
            <a:fillRect/>
          </a:stretch>
        </p:blipFill>
        <p:spPr>
          <a:xfrm>
            <a:off x="5861154" y="4136434"/>
            <a:ext cx="3280465" cy="977579"/>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1644775" y="269748"/>
            <a:ext cx="6033417" cy="642167"/>
          </a:xfrm>
          <a:prstGeom prst="rect">
            <a:avLst/>
          </a:prstGeom>
        </p:spPr>
        <p:txBody>
          <a:bodyPr/>
          <a:lstStyle>
            <a:lvl1pPr>
              <a:spcBef>
                <a:spcPts val="500"/>
              </a:spcBef>
              <a:defRPr sz="3200">
                <a:latin typeface="Gill Sans SemiBold"/>
                <a:ea typeface="Gill Sans SemiBold"/>
                <a:cs typeface="Gill Sans SemiBold"/>
                <a:sym typeface="Gill Sans SemiBold"/>
              </a:defRPr>
            </a:lvl1pPr>
          </a:lstStyle>
          <a:p>
            <a:pPr/>
            <a:r>
              <a:t>What you’ll learn</a:t>
            </a:r>
          </a:p>
        </p:txBody>
      </p:sp>
      <p:pic>
        <p:nvPicPr>
          <p:cNvPr id="155" name="pasted-image.png"/>
          <p:cNvPicPr>
            <a:picLocks noChangeAspect="1"/>
          </p:cNvPicPr>
          <p:nvPr/>
        </p:nvPicPr>
        <p:blipFill>
          <a:blip r:embed="rId2">
            <a:extLst/>
          </a:blip>
          <a:stretch>
            <a:fillRect/>
          </a:stretch>
        </p:blipFill>
        <p:spPr>
          <a:xfrm>
            <a:off x="2496085" y="3280050"/>
            <a:ext cx="3921321" cy="3441160"/>
          </a:xfrm>
          <a:prstGeom prst="rect">
            <a:avLst/>
          </a:prstGeom>
          <a:ln w="12700">
            <a:miter lim="400000"/>
          </a:ln>
        </p:spPr>
      </p:pic>
      <p:pic>
        <p:nvPicPr>
          <p:cNvPr id="156" name="pasted-image.png"/>
          <p:cNvPicPr>
            <a:picLocks noChangeAspect="1"/>
          </p:cNvPicPr>
          <p:nvPr/>
        </p:nvPicPr>
        <p:blipFill>
          <a:blip r:embed="rId3">
            <a:extLst/>
          </a:blip>
          <a:stretch>
            <a:fillRect/>
          </a:stretch>
        </p:blipFill>
        <p:spPr>
          <a:xfrm>
            <a:off x="314609" y="1202652"/>
            <a:ext cx="8693748" cy="1786661"/>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