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1"/>
  </p:notesMasterIdLst>
  <p:sldIdLst>
    <p:sldId id="260" r:id="rId3"/>
    <p:sldId id="263" r:id="rId4"/>
    <p:sldId id="266" r:id="rId5"/>
    <p:sldId id="320" r:id="rId6"/>
    <p:sldId id="269" r:id="rId7"/>
    <p:sldId id="270" r:id="rId8"/>
    <p:sldId id="271" r:id="rId9"/>
    <p:sldId id="274" r:id="rId10"/>
    <p:sldId id="272" r:id="rId11"/>
    <p:sldId id="273" r:id="rId12"/>
    <p:sldId id="275" r:id="rId13"/>
    <p:sldId id="276" r:id="rId14"/>
    <p:sldId id="278" r:id="rId15"/>
    <p:sldId id="279" r:id="rId16"/>
    <p:sldId id="280" r:id="rId17"/>
    <p:sldId id="319" r:id="rId18"/>
    <p:sldId id="317" r:id="rId19"/>
    <p:sldId id="316" r:id="rId20"/>
    <p:sldId id="281" r:id="rId21"/>
    <p:sldId id="318" r:id="rId22"/>
    <p:sldId id="288" r:id="rId23"/>
    <p:sldId id="289" r:id="rId24"/>
    <p:sldId id="290" r:id="rId25"/>
    <p:sldId id="291" r:id="rId26"/>
    <p:sldId id="292" r:id="rId27"/>
    <p:sldId id="294" r:id="rId28"/>
    <p:sldId id="297" r:id="rId29"/>
    <p:sldId id="315" r:id="rId30"/>
    <p:sldId id="299" r:id="rId31"/>
    <p:sldId id="300" r:id="rId32"/>
    <p:sldId id="301" r:id="rId33"/>
    <p:sldId id="310" r:id="rId34"/>
    <p:sldId id="302" r:id="rId35"/>
    <p:sldId id="311" r:id="rId36"/>
    <p:sldId id="312" r:id="rId37"/>
    <p:sldId id="313" r:id="rId38"/>
    <p:sldId id="314" r:id="rId39"/>
    <p:sldId id="286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4CE59-524E-460D-92B7-8A6A154BF4F3}" type="datetimeFigureOut">
              <a:rPr lang="en-GB" smtClean="0"/>
              <a:t>07/12/15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9C722-5F33-467A-A7B3-7D0DBA649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2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69BE5-B19B-4F8A-8197-0FE9E1491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8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8404B-948A-46C3-A58D-3F88816A1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8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D3ED4-37D3-4887-997F-8D397E20E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8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  <p:sldLayoutId id="2147483674" r:id="rId5"/>
    <p:sldLayoutId id="2147483675" r:id="rId6"/>
    <p:sldLayoutId id="2147483676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8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9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0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Institutional Contexts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68313" y="2022231"/>
            <a:ext cx="8218487" cy="417854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Presidential and Parliamentary Regimes </a:t>
            </a:r>
            <a:endParaRPr lang="en-GB" sz="22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Types of regimes</a:t>
            </a:r>
            <a:endParaRPr lang="en-GB" sz="22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Policy consequences</a:t>
            </a:r>
          </a:p>
          <a:p>
            <a:pPr marL="0" indent="0" eaLnBrk="1" hangingPunct="1">
              <a:buFontTx/>
              <a:buNone/>
            </a:pPr>
            <a:endParaRPr lang="en-GB" sz="22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Governments in Parliamentary Systems</a:t>
            </a:r>
          </a:p>
          <a:p>
            <a:pPr marL="0" indent="0" eaLnBrk="1" hangingPunct="1">
              <a:buFontTx/>
              <a:buNone/>
            </a:pPr>
            <a:r>
              <a:rPr lang="en-GB" sz="2200" dirty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Types of coalition governments</a:t>
            </a:r>
            <a:endParaRPr lang="en-GB" sz="22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Theories of coalition formation</a:t>
            </a:r>
          </a:p>
          <a:p>
            <a:pPr marL="0" indent="0" eaLnBrk="1" hangingPunct="1">
              <a:buFontTx/>
              <a:buNone/>
            </a:pPr>
            <a:r>
              <a:rPr lang="en-GB" sz="2200" b="1" dirty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Policy consequences</a:t>
            </a:r>
            <a:br>
              <a:rPr lang="en-GB" sz="2200" dirty="0" smtClean="0">
                <a:ea typeface="ＭＳ Ｐゴシック" pitchFamily="34" charset="-128"/>
              </a:rPr>
            </a:br>
            <a:r>
              <a:rPr lang="en-GB" sz="2200" dirty="0" smtClean="0">
                <a:ea typeface="ＭＳ Ｐゴシック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5726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404813"/>
            <a:ext cx="8169275" cy="574675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Policymaking in a Presidential System</a:t>
            </a:r>
            <a:r>
              <a:rPr lang="en-GB" sz="2800" dirty="0" smtClean="0">
                <a:ea typeface="ＭＳ Ｐゴシック" pitchFamily="34" charset="-128"/>
              </a:rPr>
              <a:t/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400" dirty="0" smtClean="0">
                <a:ea typeface="ＭＳ Ｐゴシック" pitchFamily="34" charset="-128"/>
              </a:rPr>
              <a:t>Unified or Divided Government?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1529862"/>
            <a:ext cx="8677275" cy="5139226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Unified Government: </a:t>
            </a:r>
            <a:r>
              <a:rPr lang="en-GB" sz="2000" b="1" dirty="0" smtClean="0">
                <a:ea typeface="ＭＳ Ｐゴシック" pitchFamily="34" charset="-128"/>
              </a:rPr>
              <a:t>If the President commands a majority in the Parliament, then the President can set the legislative agenda</a:t>
            </a: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r>
              <a:rPr lang="en-GB" sz="2000" dirty="0" smtClean="0">
                <a:ea typeface="ＭＳ Ｐゴシック" pitchFamily="34" charset="-128"/>
              </a:rPr>
              <a:t>	Legislative proposals are made by senior members of the 	President’s party, on behalf of the President</a:t>
            </a:r>
          </a:p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r>
              <a:rPr lang="en-GB" sz="2000" dirty="0" smtClean="0">
                <a:ea typeface="ＭＳ Ｐゴシック" pitchFamily="34" charset="-128"/>
              </a:rPr>
              <a:t>	But, unlike in parliamentary systems, coalitions have to be built issue by issue, because the President cannot enforce party cohesion</a:t>
            </a:r>
            <a:endParaRPr lang="en-GB" sz="20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Divided Government: </a:t>
            </a:r>
            <a:r>
              <a:rPr lang="en-GB" sz="2000" b="1" dirty="0" smtClean="0">
                <a:ea typeface="ＭＳ Ｐゴシック" pitchFamily="34" charset="-128"/>
              </a:rPr>
              <a:t>If the President does NOT command a majority in the Parliament, then either the Parliament dominates or there is </a:t>
            </a: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gridlock</a:t>
            </a:r>
            <a:endParaRPr lang="en-GB" sz="2000" dirty="0" smtClean="0">
              <a:solidFill>
                <a:srgbClr val="EA5C00"/>
              </a:solidFill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r>
              <a:rPr lang="en-GB" sz="2000" dirty="0" smtClean="0">
                <a:ea typeface="ＭＳ Ｐゴシック" pitchFamily="34" charset="-128"/>
              </a:rPr>
              <a:t>	The leader of the majority party/coalition in the Parliament can set the 	legislative agenda, and the President will not veto if a proposal is 	closer to the President’s ideal point than the status quo</a:t>
            </a:r>
          </a:p>
          <a:p>
            <a:pPr marL="266700" indent="-266700">
              <a:buFontTx/>
              <a:buNone/>
              <a:tabLst>
                <a:tab pos="261938" algn="l"/>
                <a:tab pos="533400" algn="l"/>
              </a:tabLst>
            </a:pPr>
            <a:r>
              <a:rPr lang="en-GB" sz="2000" dirty="0" smtClean="0">
                <a:ea typeface="ＭＳ Ｐゴシック" pitchFamily="34" charset="-128"/>
              </a:rPr>
              <a:t>	But, </a:t>
            </a:r>
            <a:r>
              <a:rPr lang="en-GB" sz="2000" b="1" dirty="0" smtClean="0">
                <a:ea typeface="ＭＳ Ｐゴシック" pitchFamily="34" charset="-128"/>
              </a:rPr>
              <a:t>“gridlock</a:t>
            </a:r>
            <a:r>
              <a:rPr lang="en-GB" sz="2000" dirty="0" smtClean="0">
                <a:ea typeface="ＭＳ Ｐゴシック" pitchFamily="34" charset="-128"/>
              </a:rPr>
              <a:t>” will occur if parliament tries to change policy in one 	direction, and the President tries to change policy in the other direction</a:t>
            </a:r>
            <a:endParaRPr lang="en-GB" sz="20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362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Presidential System with </a:t>
            </a:r>
            <a:r>
              <a:rPr lang="en-GB" sz="3600" i="1" dirty="0" smtClean="0">
                <a:ea typeface="ＭＳ Ｐゴシック" pitchFamily="34" charset="-128"/>
              </a:rPr>
              <a:t>Unified </a:t>
            </a:r>
            <a:r>
              <a:rPr lang="en-GB" sz="3600" dirty="0" smtClean="0">
                <a:ea typeface="ＭＳ Ｐゴシック" pitchFamily="34" charset="-128"/>
              </a:rPr>
              <a:t>Gov’t: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900" dirty="0" smtClean="0">
                <a:ea typeface="ＭＳ Ｐゴシック" pitchFamily="34" charset="-128"/>
              </a:rPr>
              <a:t>Presidential agenda-setting</a:t>
            </a: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9608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C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8163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dirty="0">
                <a:solidFill>
                  <a:srgbClr val="FF0000"/>
                </a:solidFill>
              </a:rPr>
              <a:t>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0070C0"/>
                </a:solidFill>
              </a:rPr>
              <a:t>E</a:t>
            </a:r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dirty="0">
                <a:solidFill>
                  <a:srgbClr val="0070C0"/>
                </a:solidFill>
              </a:rPr>
              <a:t>D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/>
              <a:t>Left</a:t>
            </a:r>
            <a:endParaRPr lang="en-US" b="1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/>
              <a:t>Right</a:t>
            </a:r>
            <a:endParaRPr lang="en-US" b="1"/>
          </a:p>
        </p:txBody>
      </p:sp>
      <p:sp>
        <p:nvSpPr>
          <p:cNvPr id="450576" name="Line 16"/>
          <p:cNvSpPr>
            <a:spLocks noChangeShapeType="1"/>
          </p:cNvSpPr>
          <p:nvPr/>
        </p:nvSpPr>
        <p:spPr bwMode="auto">
          <a:xfrm>
            <a:off x="4140200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577" name="Text Box 17"/>
          <p:cNvSpPr txBox="1">
            <a:spLocks noChangeArrowheads="1"/>
          </p:cNvSpPr>
          <p:nvPr/>
        </p:nvSpPr>
        <p:spPr bwMode="auto">
          <a:xfrm>
            <a:off x="3743325" y="34290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X</a:t>
            </a:r>
            <a:endParaRPr lang="en-US" b="1" i="1"/>
          </a:p>
        </p:txBody>
      </p:sp>
      <p:sp>
        <p:nvSpPr>
          <p:cNvPr id="19474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Assumptions:</a:t>
            </a:r>
            <a:br>
              <a:rPr lang="en-GB" sz="1800" b="1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A, B &amp; C are in the Left party, D &amp; E are in the Right party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B is also the President </a:t>
            </a:r>
            <a:r>
              <a:rPr lang="en-GB" sz="1800" b="1" dirty="0" smtClean="0">
                <a:ea typeface="ＭＳ Ｐゴシック" pitchFamily="34" charset="-128"/>
              </a:rPr>
              <a:t>(the agenda-setter)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=&gt; C is the median member of the Parliament </a:t>
            </a:r>
            <a:r>
              <a:rPr lang="en-GB" sz="1800" b="1" dirty="0" smtClean="0">
                <a:ea typeface="ＭＳ Ｐゴシック" pitchFamily="34" charset="-128"/>
              </a:rPr>
              <a:t>(the veto player)	</a:t>
            </a:r>
            <a:endParaRPr lang="en-US" sz="1800" b="1" dirty="0" smtClean="0">
              <a:ea typeface="ＭＳ Ｐゴシック" pitchFamily="34" charset="-128"/>
            </a:endParaRPr>
          </a:p>
        </p:txBody>
      </p:sp>
      <p:sp>
        <p:nvSpPr>
          <p:cNvPr id="450579" name="Line 19"/>
          <p:cNvSpPr>
            <a:spLocks noChangeShapeType="1"/>
          </p:cNvSpPr>
          <p:nvPr/>
        </p:nvSpPr>
        <p:spPr bwMode="auto">
          <a:xfrm>
            <a:off x="4140200" y="5121275"/>
            <a:ext cx="1046163" cy="1588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580" name="Text Box 20"/>
          <p:cNvSpPr txBox="1">
            <a:spLocks noChangeArrowheads="1"/>
          </p:cNvSpPr>
          <p:nvPr/>
        </p:nvSpPr>
        <p:spPr bwMode="auto">
          <a:xfrm>
            <a:off x="3527425" y="5229225"/>
            <a:ext cx="29162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600" b="1" i="1"/>
              <a:t>set of policies that C prefers to the status quo</a:t>
            </a:r>
            <a:br>
              <a:rPr lang="en-GB" sz="1600" b="1" i="1"/>
            </a:br>
            <a:r>
              <a:rPr lang="en-GB" sz="1600" b="1" i="1"/>
              <a:t>(‘winset’)</a:t>
            </a:r>
            <a:endParaRPr lang="en-US" sz="1600" b="1" i="1"/>
          </a:p>
        </p:txBody>
      </p:sp>
      <p:sp>
        <p:nvSpPr>
          <p:cNvPr id="450581" name="Line 21"/>
          <p:cNvSpPr>
            <a:spLocks noChangeShapeType="1"/>
          </p:cNvSpPr>
          <p:nvPr/>
        </p:nvSpPr>
        <p:spPr bwMode="auto">
          <a:xfrm>
            <a:off x="518477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582" name="Text Box 22"/>
          <p:cNvSpPr txBox="1">
            <a:spLocks noChangeArrowheads="1"/>
          </p:cNvSpPr>
          <p:nvPr/>
        </p:nvSpPr>
        <p:spPr bwMode="auto">
          <a:xfrm>
            <a:off x="4824413" y="33924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SQ</a:t>
            </a:r>
            <a:endParaRPr lang="en-US" b="1" i="1"/>
          </a:p>
        </p:txBody>
      </p:sp>
    </p:spTree>
    <p:extLst>
      <p:ext uri="{BB962C8B-B14F-4D97-AF65-F5344CB8AC3E}">
        <p14:creationId xmlns:p14="http://schemas.microsoft.com/office/powerpoint/2010/main" val="4077019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6" grpId="0" animBg="1"/>
      <p:bldP spid="450576" grpId="1" animBg="1"/>
      <p:bldP spid="450577" grpId="0"/>
      <p:bldP spid="450577" grpId="1"/>
      <p:bldP spid="450579" grpId="0" animBg="1"/>
      <p:bldP spid="450580" grpId="0"/>
      <p:bldP spid="450581" grpId="0" animBg="1"/>
      <p:bldP spid="450581" grpId="1" animBg="1"/>
      <p:bldP spid="450582" grpId="0"/>
      <p:bldP spid="45058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12763"/>
            <a:ext cx="8207375" cy="97155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Presidential System with </a:t>
            </a:r>
            <a:r>
              <a:rPr lang="en-GB" sz="3600" i="1" dirty="0" smtClean="0">
                <a:ea typeface="ＭＳ Ｐゴシック" pitchFamily="34" charset="-128"/>
              </a:rPr>
              <a:t>Divided </a:t>
            </a:r>
            <a:r>
              <a:rPr lang="en-GB" sz="3600" dirty="0" smtClean="0">
                <a:ea typeface="ＭＳ Ｐゴシック" pitchFamily="34" charset="-128"/>
              </a:rPr>
              <a:t>Gov’t: 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900" dirty="0" smtClean="0">
                <a:ea typeface="ＭＳ Ｐゴシック" pitchFamily="34" charset="-128"/>
              </a:rPr>
              <a:t>Parliamentary agenda-setting or gridlock?</a:t>
            </a:r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9608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0070C0"/>
                </a:solidFill>
              </a:rPr>
              <a:t>C</a:t>
            </a:r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8163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B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0070C0"/>
                </a:solidFill>
              </a:rPr>
              <a:t>E</a:t>
            </a:r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0070C0"/>
                </a:solidFill>
              </a:rPr>
              <a:t>D</a:t>
            </a:r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/>
              <a:t>Left</a:t>
            </a:r>
            <a:endParaRPr lang="en-US" b="1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/>
              <a:t>Right</a:t>
            </a:r>
            <a:endParaRPr lang="en-US" b="1"/>
          </a:p>
        </p:txBody>
      </p:sp>
      <p:sp>
        <p:nvSpPr>
          <p:cNvPr id="452624" name="Line 16"/>
          <p:cNvSpPr>
            <a:spLocks noChangeShapeType="1"/>
          </p:cNvSpPr>
          <p:nvPr/>
        </p:nvSpPr>
        <p:spPr bwMode="auto">
          <a:xfrm>
            <a:off x="4608513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2625" name="Text Box 17"/>
          <p:cNvSpPr txBox="1">
            <a:spLocks noChangeArrowheads="1"/>
          </p:cNvSpPr>
          <p:nvPr/>
        </p:nvSpPr>
        <p:spPr bwMode="auto">
          <a:xfrm>
            <a:off x="4211638" y="33924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X1</a:t>
            </a:r>
            <a:endParaRPr lang="en-US" b="1" i="1"/>
          </a:p>
        </p:txBody>
      </p:sp>
      <p:sp>
        <p:nvSpPr>
          <p:cNvPr id="20498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Assumptions:</a:t>
            </a:r>
            <a:br>
              <a:rPr lang="en-GB" sz="1800" b="1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A &amp; B are in the Left party, B is also the position of the </a:t>
            </a:r>
            <a:r>
              <a:rPr lang="en-GB" sz="1800" b="1" dirty="0" smtClean="0">
                <a:ea typeface="ＭＳ Ｐゴシック" pitchFamily="34" charset="-128"/>
              </a:rPr>
              <a:t>President</a:t>
            </a:r>
            <a:endParaRPr lang="en-GB" sz="1800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C, D &amp; E are in the Right party (and so control the Parliament)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C is the median member of the parliament </a:t>
            </a:r>
            <a:r>
              <a:rPr lang="en-GB" sz="1800" b="1" dirty="0" smtClean="0">
                <a:ea typeface="ＭＳ Ｐゴシック" pitchFamily="34" charset="-128"/>
              </a:rPr>
              <a:t>(the agenda-setter)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but, B (the President) is now only the </a:t>
            </a:r>
            <a:r>
              <a:rPr lang="en-GB" sz="1800" b="1" dirty="0" smtClean="0">
                <a:ea typeface="ＭＳ Ｐゴシック" pitchFamily="34" charset="-128"/>
              </a:rPr>
              <a:t>veto player	</a:t>
            </a:r>
            <a:endParaRPr lang="en-US" sz="1800" b="1" dirty="0" smtClean="0">
              <a:ea typeface="ＭＳ Ｐゴシック" pitchFamily="34" charset="-128"/>
            </a:endParaRPr>
          </a:p>
        </p:txBody>
      </p:sp>
      <p:sp>
        <p:nvSpPr>
          <p:cNvPr id="452627" name="Line 19"/>
          <p:cNvSpPr>
            <a:spLocks noChangeShapeType="1"/>
          </p:cNvSpPr>
          <p:nvPr/>
        </p:nvSpPr>
        <p:spPr bwMode="auto">
          <a:xfrm>
            <a:off x="2808288" y="5121275"/>
            <a:ext cx="2378075" cy="1588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2628" name="Text Box 20"/>
          <p:cNvSpPr txBox="1">
            <a:spLocks noChangeArrowheads="1"/>
          </p:cNvSpPr>
          <p:nvPr/>
        </p:nvSpPr>
        <p:spPr bwMode="auto">
          <a:xfrm>
            <a:off x="2627313" y="5192713"/>
            <a:ext cx="2916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600" b="1" i="1"/>
              <a:t>set of policies that B prefers to the status quo</a:t>
            </a:r>
            <a:endParaRPr lang="en-US" sz="1600" b="1" i="1"/>
          </a:p>
        </p:txBody>
      </p:sp>
      <p:sp>
        <p:nvSpPr>
          <p:cNvPr id="452629" name="Line 21"/>
          <p:cNvSpPr>
            <a:spLocks noChangeShapeType="1"/>
          </p:cNvSpPr>
          <p:nvPr/>
        </p:nvSpPr>
        <p:spPr bwMode="auto">
          <a:xfrm>
            <a:off x="518477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2630" name="Text Box 22"/>
          <p:cNvSpPr txBox="1">
            <a:spLocks noChangeArrowheads="1"/>
          </p:cNvSpPr>
          <p:nvPr/>
        </p:nvSpPr>
        <p:spPr bwMode="auto">
          <a:xfrm>
            <a:off x="4824413" y="33924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SQ1</a:t>
            </a:r>
            <a:endParaRPr lang="en-US" b="1" i="1"/>
          </a:p>
        </p:txBody>
      </p:sp>
      <p:sp>
        <p:nvSpPr>
          <p:cNvPr id="452631" name="Line 23"/>
          <p:cNvSpPr>
            <a:spLocks noChangeShapeType="1"/>
          </p:cNvSpPr>
          <p:nvPr/>
        </p:nvSpPr>
        <p:spPr bwMode="auto">
          <a:xfrm>
            <a:off x="4284663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2632" name="Text Box 24"/>
          <p:cNvSpPr txBox="1">
            <a:spLocks noChangeArrowheads="1"/>
          </p:cNvSpPr>
          <p:nvPr/>
        </p:nvSpPr>
        <p:spPr bwMode="auto">
          <a:xfrm>
            <a:off x="3743325" y="3392488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SQ2</a:t>
            </a:r>
            <a:endParaRPr lang="en-US" b="1" i="1"/>
          </a:p>
        </p:txBody>
      </p:sp>
      <p:sp>
        <p:nvSpPr>
          <p:cNvPr id="452633" name="Line 25"/>
          <p:cNvSpPr>
            <a:spLocks noChangeShapeType="1"/>
          </p:cNvSpPr>
          <p:nvPr/>
        </p:nvSpPr>
        <p:spPr bwMode="auto">
          <a:xfrm>
            <a:off x="3995738" y="5876925"/>
            <a:ext cx="647700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2634" name="Text Box 26"/>
          <p:cNvSpPr txBox="1">
            <a:spLocks noChangeArrowheads="1"/>
          </p:cNvSpPr>
          <p:nvPr/>
        </p:nvSpPr>
        <p:spPr bwMode="auto">
          <a:xfrm>
            <a:off x="2916238" y="5949950"/>
            <a:ext cx="29162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600" b="1" i="1"/>
              <a:t>gridlock interval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223702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24" grpId="0" animBg="1"/>
      <p:bldP spid="452624" grpId="1" animBg="1"/>
      <p:bldP spid="452625" grpId="0"/>
      <p:bldP spid="452625" grpId="1"/>
      <p:bldP spid="452627" grpId="0" animBg="1"/>
      <p:bldP spid="452628" grpId="0"/>
      <p:bldP spid="452629" grpId="0" animBg="1"/>
      <p:bldP spid="452629" grpId="1" animBg="1"/>
      <p:bldP spid="452630" grpId="0"/>
      <p:bldP spid="452630" grpId="1"/>
      <p:bldP spid="452631" grpId="0" animBg="1"/>
      <p:bldP spid="452631" grpId="1" animBg="1"/>
      <p:bldP spid="452632" grpId="0"/>
      <p:bldP spid="452632" grpId="1"/>
      <p:bldP spid="452633" grpId="0" animBg="1"/>
      <p:bldP spid="4526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53915" y="404813"/>
            <a:ext cx="7902698" cy="574675"/>
          </a:xfrm>
        </p:spPr>
        <p:txBody>
          <a:bodyPr>
            <a:no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Party Cohesion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80400" cy="5183187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b="1" smtClean="0">
                <a:ea typeface="ＭＳ Ｐゴシック" pitchFamily="34" charset="-128"/>
              </a:rPr>
              <a:t>Parliamentary Systems 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b="1" smtClean="0">
                <a:ea typeface="ＭＳ Ｐゴシック" pitchFamily="34" charset="-128"/>
              </a:rPr>
              <a:t>	</a:t>
            </a:r>
            <a:r>
              <a:rPr lang="en-GB" sz="1800" smtClean="0">
                <a:ea typeface="ＭＳ Ｐゴシック" pitchFamily="34" charset="-128"/>
              </a:rPr>
              <a:t>Parties in government </a:t>
            </a:r>
            <a:r>
              <a:rPr lang="en-GB" sz="1800" smtClean="0">
                <a:solidFill>
                  <a:srgbClr val="EA5C00"/>
                </a:solidFill>
                <a:ea typeface="ＭＳ Ｐゴシック" pitchFamily="34" charset="-128"/>
              </a:rPr>
              <a:t>can enforce party cohesion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Carrots: promotion to ministerial office</a:t>
            </a:r>
            <a:br>
              <a:rPr lang="en-GB" sz="1800" smtClean="0">
                <a:ea typeface="ＭＳ Ｐゴシック" pitchFamily="34" charset="-128"/>
              </a:rPr>
            </a:br>
            <a:r>
              <a:rPr lang="en-GB" sz="1800" smtClean="0">
                <a:ea typeface="ＭＳ Ｐゴシック" pitchFamily="34" charset="-128"/>
              </a:rPr>
              <a:t>Sticks: a ‘vote of no confidence’ or parliamentary dissolution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Party leaders can prevent MPs from standing at the next election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MPs depend on the performance of their government for their re-election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-&gt; MPs are scared of ‘party whips’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b="1" smtClean="0">
                <a:ea typeface="ＭＳ Ｐゴシック" pitchFamily="34" charset="-128"/>
              </a:rPr>
              <a:t>Presidential Systems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b="1" smtClean="0">
                <a:ea typeface="ＭＳ Ｐゴシック" pitchFamily="34" charset="-128"/>
              </a:rPr>
              <a:t>	</a:t>
            </a:r>
            <a:r>
              <a:rPr lang="en-GB" sz="1800" smtClean="0">
                <a:ea typeface="ＭＳ Ｐゴシック" pitchFamily="34" charset="-128"/>
              </a:rPr>
              <a:t>Presidents in government </a:t>
            </a:r>
            <a:r>
              <a:rPr lang="en-GB" sz="1800" smtClean="0">
                <a:solidFill>
                  <a:srgbClr val="EA5C00"/>
                </a:solidFill>
                <a:ea typeface="ＭＳ Ｐゴシック" pitchFamily="34" charset="-128"/>
              </a:rPr>
              <a:t>cannot enforce party cohesion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No possibility of promotion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President cannot dissolve the parliament or ask for a ‘vote of no confidence’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smtClean="0">
                <a:ea typeface="ＭＳ Ｐゴシック" pitchFamily="34" charset="-128"/>
              </a:rPr>
              <a:t>	Separate election =&gt; members of Parliament are </a:t>
            </a:r>
            <a:r>
              <a:rPr lang="en-GB" sz="1800" i="1" smtClean="0">
                <a:ea typeface="ＭＳ Ｐゴシック" pitchFamily="34" charset="-128"/>
              </a:rPr>
              <a:t>less </a:t>
            </a:r>
            <a:r>
              <a:rPr lang="en-GB" sz="1800" smtClean="0">
                <a:ea typeface="ＭＳ Ｐゴシック" pitchFamily="34" charset="-128"/>
              </a:rPr>
              <a:t>dependent on the performance of the President for their re-election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b="1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7596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30823" y="404813"/>
            <a:ext cx="8025790" cy="574675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Some Evidence on Party Cohesion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(Carey, 2007)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7881937" cy="5183187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b="1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b="1" smtClean="0">
              <a:ea typeface="ＭＳ Ｐゴシック" pitchFamily="34" charset="-128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00" y="1304925"/>
            <a:ext cx="4745038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50825" y="1736725"/>
            <a:ext cx="38004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b="1"/>
              <a:t>Dependent variable: </a:t>
            </a:r>
            <a:r>
              <a:rPr lang="en-GB"/>
              <a:t>cohesion score of a party in votes in a parliament, ranging from 0 to 1 (268 parties in 19 parliaments)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GB" b="1" u="sng"/>
              <a:t>Independent variables</a:t>
            </a:r>
          </a:p>
          <a:p>
            <a:pPr eaLnBrk="1" hangingPunct="1"/>
            <a:r>
              <a:rPr lang="en-GB" b="1"/>
              <a:t>Intraparty Competition: </a:t>
            </a:r>
            <a:r>
              <a:rPr lang="en-GB"/>
              <a:t>open list 	electoral system</a:t>
            </a:r>
          </a:p>
          <a:p>
            <a:pPr eaLnBrk="1" hangingPunct="1"/>
            <a:r>
              <a:rPr lang="en-GB" b="1"/>
              <a:t>Federal: </a:t>
            </a:r>
            <a:r>
              <a:rPr lang="en-GB"/>
              <a:t>federal system</a:t>
            </a:r>
          </a:p>
          <a:p>
            <a:pPr eaLnBrk="1" hangingPunct="1"/>
            <a:r>
              <a:rPr lang="en-GB" b="1"/>
              <a:t>Confidence Vote: </a:t>
            </a:r>
            <a:r>
              <a:rPr lang="en-GB"/>
              <a:t>if government 	can ask for a confidence vote</a:t>
            </a:r>
          </a:p>
          <a:p>
            <a:pPr eaLnBrk="1" hangingPunct="1"/>
            <a:r>
              <a:rPr lang="en-GB" b="1"/>
              <a:t>Government Party: </a:t>
            </a:r>
            <a:r>
              <a:rPr lang="en-GB"/>
              <a:t>party is in 	government</a:t>
            </a:r>
          </a:p>
          <a:p>
            <a:pPr eaLnBrk="1" hangingPunct="1"/>
            <a:r>
              <a:rPr lang="en-GB" b="1"/>
              <a:t>Presidential: </a:t>
            </a:r>
            <a:r>
              <a:rPr lang="en-GB"/>
              <a:t>presidential system</a:t>
            </a:r>
            <a:endParaRPr lang="en-GB" b="1"/>
          </a:p>
          <a:p>
            <a:pPr eaLnBrk="1" hangingPunct="1"/>
            <a:r>
              <a:rPr lang="en-GB" b="1"/>
              <a:t>Seat Share:</a:t>
            </a:r>
            <a:r>
              <a:rPr lang="en-GB"/>
              <a:t> no. of MPs of a party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4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2032" y="404813"/>
            <a:ext cx="8034582" cy="574675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ea typeface="ＭＳ Ｐゴシック" pitchFamily="34" charset="-128"/>
              </a:rPr>
              <a:t>Map of Voting in the UK House of Commons,</a:t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1997-2001</a:t>
            </a:r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04925"/>
            <a:ext cx="7427913" cy="53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2555875" y="2528888"/>
            <a:ext cx="11160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Labour</a:t>
            </a:r>
            <a:endParaRPr lang="en-US" sz="1600" b="1"/>
          </a:p>
        </p:txBody>
      </p:sp>
      <p:sp>
        <p:nvSpPr>
          <p:cNvPr id="24581" name="Oval 8"/>
          <p:cNvSpPr>
            <a:spLocks noChangeArrowheads="1"/>
          </p:cNvSpPr>
          <p:nvPr/>
        </p:nvSpPr>
        <p:spPr bwMode="auto">
          <a:xfrm>
            <a:off x="1223963" y="2312988"/>
            <a:ext cx="2411412" cy="1908175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1835150" y="2060575"/>
            <a:ext cx="12588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 i="1"/>
              <a:t>Government</a:t>
            </a:r>
            <a:endParaRPr lang="en-US" sz="1600" b="1" i="1"/>
          </a:p>
        </p:txBody>
      </p:sp>
      <p:sp>
        <p:nvSpPr>
          <p:cNvPr id="24583" name="Text Box 10"/>
          <p:cNvSpPr txBox="1">
            <a:spLocks noChangeArrowheads="1"/>
          </p:cNvSpPr>
          <p:nvPr/>
        </p:nvSpPr>
        <p:spPr bwMode="auto">
          <a:xfrm>
            <a:off x="6804025" y="1376363"/>
            <a:ext cx="13319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Conservatives</a:t>
            </a:r>
            <a:endParaRPr lang="en-US" sz="1600" b="1"/>
          </a:p>
        </p:txBody>
      </p:sp>
      <p:sp>
        <p:nvSpPr>
          <p:cNvPr id="24584" name="Text Box 11"/>
          <p:cNvSpPr txBox="1">
            <a:spLocks noChangeArrowheads="1"/>
          </p:cNvSpPr>
          <p:nvPr/>
        </p:nvSpPr>
        <p:spPr bwMode="auto">
          <a:xfrm>
            <a:off x="5832475" y="5768975"/>
            <a:ext cx="13319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Lib Dem’s</a:t>
            </a:r>
            <a:endParaRPr lang="en-US" sz="1600" b="1"/>
          </a:p>
        </p:txBody>
      </p:sp>
      <p:sp>
        <p:nvSpPr>
          <p:cNvPr id="24585" name="Text Box 12"/>
          <p:cNvSpPr txBox="1">
            <a:spLocks noChangeArrowheads="1"/>
          </p:cNvSpPr>
          <p:nvPr/>
        </p:nvSpPr>
        <p:spPr bwMode="auto">
          <a:xfrm>
            <a:off x="4824413" y="4329113"/>
            <a:ext cx="57626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SNP</a:t>
            </a:r>
            <a:endParaRPr lang="en-US" sz="1600" b="1"/>
          </a:p>
        </p:txBody>
      </p:sp>
      <p:sp>
        <p:nvSpPr>
          <p:cNvPr id="24586" name="Text Box 13"/>
          <p:cNvSpPr txBox="1">
            <a:spLocks noChangeArrowheads="1"/>
          </p:cNvSpPr>
          <p:nvPr/>
        </p:nvSpPr>
        <p:spPr bwMode="auto">
          <a:xfrm>
            <a:off x="5688013" y="4437063"/>
            <a:ext cx="57626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PC</a:t>
            </a:r>
            <a:endParaRPr lang="en-US" sz="1600" b="1"/>
          </a:p>
        </p:txBody>
      </p:sp>
      <p:sp>
        <p:nvSpPr>
          <p:cNvPr id="24587" name="Text Box 15"/>
          <p:cNvSpPr txBox="1">
            <a:spLocks noChangeArrowheads="1"/>
          </p:cNvSpPr>
          <p:nvPr/>
        </p:nvSpPr>
        <p:spPr bwMode="auto">
          <a:xfrm>
            <a:off x="4284663" y="3608388"/>
            <a:ext cx="57626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SDLP</a:t>
            </a:r>
            <a:endParaRPr lang="en-US" sz="1600" b="1"/>
          </a:p>
        </p:txBody>
      </p:sp>
      <p:sp>
        <p:nvSpPr>
          <p:cNvPr id="24588" name="Text Box 16"/>
          <p:cNvSpPr txBox="1">
            <a:spLocks noChangeArrowheads="1"/>
          </p:cNvSpPr>
          <p:nvPr/>
        </p:nvSpPr>
        <p:spPr bwMode="auto">
          <a:xfrm>
            <a:off x="6227763" y="3249613"/>
            <a:ext cx="57626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DUP</a:t>
            </a:r>
            <a:endParaRPr lang="en-US" sz="1600" b="1"/>
          </a:p>
        </p:txBody>
      </p:sp>
      <p:sp>
        <p:nvSpPr>
          <p:cNvPr id="24589" name="Text Box 17"/>
          <p:cNvSpPr txBox="1">
            <a:spLocks noChangeArrowheads="1"/>
          </p:cNvSpPr>
          <p:nvPr/>
        </p:nvSpPr>
        <p:spPr bwMode="auto">
          <a:xfrm>
            <a:off x="5148263" y="3068638"/>
            <a:ext cx="57626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UUP</a:t>
            </a:r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3598450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2032" y="404813"/>
            <a:ext cx="8034582" cy="574675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ea typeface="ＭＳ Ｐゴシック" pitchFamily="34" charset="-128"/>
              </a:rPr>
              <a:t>Map of Voting in the Canadian House of Commons,</a:t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1994-1997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25" y="1313774"/>
            <a:ext cx="7393584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563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061325" cy="574675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ea typeface="ＭＳ Ｐゴシック" pitchFamily="34" charset="-128"/>
              </a:rPr>
              <a:t>Map of Voting in the Belgian Parliament,</a:t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2000-03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78" y="1255254"/>
            <a:ext cx="7442046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39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ea typeface="ＭＳ Ｐゴシック" pitchFamily="34" charset="-128"/>
              </a:rPr>
              <a:t>Map of Voting in the French National Assembly,</a:t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1993-97</a:t>
            </a: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1268413"/>
            <a:ext cx="7427912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2195513" y="4076700"/>
            <a:ext cx="165576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Greens/Radicals</a:t>
            </a:r>
            <a:endParaRPr lang="en-US" sz="1600" b="1"/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1439863" y="2168525"/>
            <a:ext cx="165576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Socialists</a:t>
            </a:r>
            <a:endParaRPr lang="en-US" sz="1600" b="1"/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2268538" y="5624513"/>
            <a:ext cx="165576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Communists</a:t>
            </a:r>
            <a:endParaRPr lang="en-US" sz="1600" b="1"/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6767513" y="3933825"/>
            <a:ext cx="165576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Gaullists (RPR)</a:t>
            </a:r>
            <a:endParaRPr lang="en-US" sz="1600" b="1"/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6516688" y="1989138"/>
            <a:ext cx="165576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Conserv. (UDF)</a:t>
            </a:r>
            <a:endParaRPr lang="en-US" sz="1600" b="1"/>
          </a:p>
        </p:txBody>
      </p:sp>
      <p:sp>
        <p:nvSpPr>
          <p:cNvPr id="26633" name="Oval 11"/>
          <p:cNvSpPr>
            <a:spLocks noChangeArrowheads="1"/>
          </p:cNvSpPr>
          <p:nvPr/>
        </p:nvSpPr>
        <p:spPr bwMode="auto">
          <a:xfrm>
            <a:off x="6227763" y="1449388"/>
            <a:ext cx="1958975" cy="4103687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Text Box 12"/>
          <p:cNvSpPr txBox="1">
            <a:spLocks noChangeArrowheads="1"/>
          </p:cNvSpPr>
          <p:nvPr/>
        </p:nvSpPr>
        <p:spPr bwMode="auto">
          <a:xfrm>
            <a:off x="6659563" y="1233488"/>
            <a:ext cx="12954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 i="1"/>
              <a:t>Government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1578013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061325" cy="574675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ea typeface="ＭＳ Ｐゴシック" pitchFamily="34" charset="-128"/>
              </a:rPr>
              <a:t>Map of Voting in the US House of </a:t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Representatives, 1993-95</a:t>
            </a:r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60463"/>
            <a:ext cx="7427912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7"/>
          <p:cNvSpPr txBox="1">
            <a:spLocks noChangeArrowheads="1"/>
          </p:cNvSpPr>
          <p:nvPr/>
        </p:nvSpPr>
        <p:spPr bwMode="auto">
          <a:xfrm>
            <a:off x="2087563" y="2997200"/>
            <a:ext cx="11160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Democrats</a:t>
            </a:r>
            <a:endParaRPr lang="en-US" sz="1600" b="1"/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5688013" y="1628775"/>
            <a:ext cx="111601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/>
              <a:t>Republicans</a:t>
            </a:r>
            <a:endParaRPr lang="en-US" sz="1600" b="1"/>
          </a:p>
        </p:txBody>
      </p:sp>
      <p:sp>
        <p:nvSpPr>
          <p:cNvPr id="25606" name="Oval 9"/>
          <p:cNvSpPr>
            <a:spLocks noChangeArrowheads="1"/>
          </p:cNvSpPr>
          <p:nvPr/>
        </p:nvSpPr>
        <p:spPr bwMode="auto">
          <a:xfrm>
            <a:off x="1331913" y="2600325"/>
            <a:ext cx="3024187" cy="3529013"/>
          </a:xfrm>
          <a:prstGeom prst="ellips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2268538" y="2312988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600" i="1"/>
              <a:t>Government</a:t>
            </a:r>
            <a:endParaRPr lang="en-US" sz="1600" b="1" i="1"/>
          </a:p>
        </p:txBody>
      </p:sp>
    </p:spTree>
    <p:extLst>
      <p:ext uri="{BB962C8B-B14F-4D97-AF65-F5344CB8AC3E}">
        <p14:creationId xmlns:p14="http://schemas.microsoft.com/office/powerpoint/2010/main" val="278336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0419"/>
            <a:ext cx="9144000" cy="487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6007100" y="4372081"/>
            <a:ext cx="313690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8000" rIns="18000" bIns="1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500" b="1">
                <a:solidFill>
                  <a:srgbClr val="990000"/>
                </a:solidFill>
              </a:rPr>
              <a:t>(parliamentary monarchy, e.g. UK)</a:t>
            </a:r>
            <a:endParaRPr lang="en-US" sz="1500" b="1">
              <a:solidFill>
                <a:srgbClr val="990000"/>
              </a:solidFill>
            </a:endParaRPr>
          </a:p>
        </p:txBody>
      </p:sp>
      <p:sp>
        <p:nvSpPr>
          <p:cNvPr id="7172" name="Text Box 13"/>
          <p:cNvSpPr txBox="1">
            <a:spLocks noChangeArrowheads="1"/>
          </p:cNvSpPr>
          <p:nvPr/>
        </p:nvSpPr>
        <p:spPr bwMode="auto">
          <a:xfrm>
            <a:off x="3887788" y="5272193"/>
            <a:ext cx="3551237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8000" rIns="18000" bIns="1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500" b="1">
                <a:solidFill>
                  <a:srgbClr val="990000"/>
                </a:solidFill>
              </a:rPr>
              <a:t>(parliamentary republic, e.g. Germany)</a:t>
            </a:r>
            <a:endParaRPr lang="en-US" sz="1500" b="1">
              <a:solidFill>
                <a:srgbClr val="990000"/>
              </a:solidFill>
            </a:endParaRPr>
          </a:p>
        </p:txBody>
      </p:sp>
      <p:sp>
        <p:nvSpPr>
          <p:cNvPr id="7173" name="Text Box 14"/>
          <p:cNvSpPr txBox="1">
            <a:spLocks noChangeArrowheads="1"/>
          </p:cNvSpPr>
          <p:nvPr/>
        </p:nvSpPr>
        <p:spPr bwMode="auto">
          <a:xfrm>
            <a:off x="900113" y="3508481"/>
            <a:ext cx="944562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8000" rIns="18000" bIns="1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500" b="1">
                <a:solidFill>
                  <a:srgbClr val="990000"/>
                </a:solidFill>
              </a:rPr>
              <a:t>(e.g. USA)</a:t>
            </a:r>
            <a:endParaRPr lang="en-US" sz="1500" b="1">
              <a:solidFill>
                <a:srgbClr val="990000"/>
              </a:solidFill>
            </a:endParaRPr>
          </a:p>
        </p:txBody>
      </p:sp>
      <p:sp>
        <p:nvSpPr>
          <p:cNvPr id="7174" name="Text Box 15"/>
          <p:cNvSpPr txBox="1">
            <a:spLocks noChangeArrowheads="1"/>
          </p:cNvSpPr>
          <p:nvPr/>
        </p:nvSpPr>
        <p:spPr bwMode="auto">
          <a:xfrm>
            <a:off x="935038" y="5235681"/>
            <a:ext cx="1166812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00" tIns="18000" rIns="18000" bIns="1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500" b="1">
                <a:solidFill>
                  <a:srgbClr val="990000"/>
                </a:solidFill>
              </a:rPr>
              <a:t>(e.g. France)</a:t>
            </a:r>
            <a:endParaRPr lang="en-US" sz="1500" b="1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60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061325" cy="574675"/>
          </a:xfrm>
        </p:spPr>
        <p:txBody>
          <a:bodyPr>
            <a:normAutofit fontScale="90000"/>
          </a:bodyPr>
          <a:lstStyle/>
          <a:p>
            <a:r>
              <a:rPr lang="en-GB" sz="2800" dirty="0" smtClean="0">
                <a:ea typeface="ＭＳ Ｐゴシック" pitchFamily="34" charset="-128"/>
              </a:rPr>
              <a:t>Map of Voting in the Korean National Assembly,</a:t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2004-07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52" y="1254800"/>
            <a:ext cx="7442047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447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5957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Governments in Parliamentary Systems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8208962" cy="5183187"/>
          </a:xfrm>
        </p:spPr>
        <p:txBody>
          <a:bodyPr/>
          <a:lstStyle/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Majority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A government where the party/</a:t>
            </a:r>
            <a:r>
              <a:rPr lang="en-GB" sz="2000" dirty="0" err="1" smtClean="0">
                <a:ea typeface="ＭＳ Ｐゴシック" pitchFamily="34" charset="-128"/>
              </a:rPr>
              <a:t>ies</a:t>
            </a:r>
            <a:r>
              <a:rPr lang="en-GB" sz="2000" dirty="0" smtClean="0">
                <a:ea typeface="ＭＳ Ｐゴシック" pitchFamily="34" charset="-128"/>
              </a:rPr>
              <a:t> in government control/s a majority of seats in the parliament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Minority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	A government where the party/</a:t>
            </a:r>
            <a:r>
              <a:rPr lang="en-GB" sz="2000" dirty="0" err="1" smtClean="0">
                <a:ea typeface="ＭＳ Ｐゴシック" pitchFamily="34" charset="-128"/>
              </a:rPr>
              <a:t>ies</a:t>
            </a:r>
            <a:r>
              <a:rPr lang="en-GB" sz="2000" dirty="0" smtClean="0">
                <a:ea typeface="ＭＳ Ｐゴシック" pitchFamily="34" charset="-128"/>
              </a:rPr>
              <a:t> in government DOES/DO NOT control/s a majority of seats in the parliament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Single-party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	A (minority or majority) government where 1 party has all the seats in the cabinet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Coalition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	A (minority or majority) government where 2 or more parties have cabinet seats</a:t>
            </a:r>
          </a:p>
          <a:p>
            <a:pPr marL="266700" indent="-26670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6062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2 Main Types of Coalitions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8208962" cy="5183187"/>
          </a:xfrm>
        </p:spPr>
        <p:txBody>
          <a:bodyPr/>
          <a:lstStyle/>
          <a:p>
            <a:pPr marL="0" indent="0">
              <a:buFontTx/>
              <a:buNone/>
            </a:pPr>
            <a:endParaRPr lang="en-GB" sz="2000" b="1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Minimum-Winning Coalition</a:t>
            </a:r>
          </a:p>
          <a:p>
            <a:pPr marL="0" indent="0"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A coalition government where there are no parties that are not required to control a legislative majority</a:t>
            </a:r>
          </a:p>
          <a:p>
            <a:pPr marL="0" indent="0">
              <a:buFontTx/>
              <a:buNone/>
            </a:pPr>
            <a:r>
              <a:rPr lang="en-GB" sz="2000" i="1" smtClean="0">
                <a:ea typeface="ＭＳ Ｐゴシック" pitchFamily="34" charset="-128"/>
              </a:rPr>
              <a:t>	i.e. if one of the party leaves the coalition, the government will 	NOT control a majority of seats</a:t>
            </a:r>
          </a:p>
          <a:p>
            <a:pPr marL="0" indent="0"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Surplus Majority Coalition</a:t>
            </a:r>
          </a:p>
          <a:p>
            <a:pPr marL="0" indent="0"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A coalition government where at least one of the parties in the coalition is not required to control a legislative majority</a:t>
            </a:r>
          </a:p>
          <a:p>
            <a:pPr marL="0" indent="0">
              <a:buFontTx/>
              <a:buNone/>
            </a:pPr>
            <a:r>
              <a:rPr lang="en-GB" sz="2000" i="1" smtClean="0">
                <a:ea typeface="ＭＳ Ｐゴシック" pitchFamily="34" charset="-128"/>
              </a:rPr>
              <a:t>	i.e. if that party leaves the coalition, the government will STILL 	control a majority of seats</a:t>
            </a:r>
          </a:p>
          <a:p>
            <a:pPr marL="0" indent="0"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110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688"/>
            <a:ext cx="9144000" cy="656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4961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671"/>
            <a:ext cx="9144000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7358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5374"/>
            <a:ext cx="9144000" cy="509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00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Theories of Coalition Formation</a:t>
            </a: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413"/>
            <a:ext cx="8208962" cy="5183187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smtClean="0">
                <a:ea typeface="ＭＳ Ｐゴシック" pitchFamily="34" charset="-128"/>
              </a:rPr>
              <a:t>Office-Seeking Theory </a:t>
            </a:r>
            <a:r>
              <a:rPr lang="en-GB" sz="2000" smtClean="0">
                <a:ea typeface="ＭＳ Ｐゴシック" pitchFamily="34" charset="-128"/>
              </a:rPr>
              <a:t>(e.g. Riker, 1962)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i="1" smtClean="0">
                <a:ea typeface="ＭＳ Ｐゴシック" pitchFamily="34" charset="-128"/>
              </a:rPr>
              <a:t>Assumption: </a:t>
            </a:r>
            <a:r>
              <a:rPr lang="en-GB" sz="2000" smtClean="0">
                <a:ea typeface="ＭＳ Ｐゴシック" pitchFamily="34" charset="-128"/>
              </a:rPr>
              <a:t>Parties will try to maximise the number of cabinet seats they can achieve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i="1" smtClean="0">
                <a:ea typeface="ＭＳ Ｐゴシック" pitchFamily="34" charset="-128"/>
              </a:rPr>
              <a:t>Proposition: </a:t>
            </a:r>
            <a:r>
              <a:rPr lang="en-GB" sz="2000" smtClean="0">
                <a:ea typeface="ＭＳ Ｐゴシック" pitchFamily="34" charset="-128"/>
              </a:rPr>
              <a:t>Only </a:t>
            </a:r>
            <a:r>
              <a:rPr lang="en-GB" sz="2000" b="1" smtClean="0">
                <a:solidFill>
                  <a:srgbClr val="EA5C00"/>
                </a:solidFill>
                <a:ea typeface="ＭＳ Ｐゴシック" pitchFamily="34" charset="-128"/>
              </a:rPr>
              <a:t>minimum-winning </a:t>
            </a:r>
            <a:r>
              <a:rPr lang="en-GB" sz="2000" smtClean="0">
                <a:ea typeface="ＭＳ Ｐゴシック" pitchFamily="34" charset="-128"/>
              </a:rPr>
              <a:t>coalitions should form, as this minimises the amount of cabinet seats that have to be shared between coalition partners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smtClean="0">
                <a:ea typeface="ＭＳ Ｐゴシック" pitchFamily="34" charset="-128"/>
              </a:rPr>
              <a:t>Policy-Seeking Theory </a:t>
            </a:r>
            <a:r>
              <a:rPr lang="en-GB" sz="2000" smtClean="0">
                <a:ea typeface="ＭＳ Ｐゴシック" pitchFamily="34" charset="-128"/>
              </a:rPr>
              <a:t>(e.g. Axelrod, 1970)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i="1" smtClean="0">
                <a:ea typeface="ＭＳ Ｐゴシック" pitchFamily="34" charset="-128"/>
              </a:rPr>
              <a:t>Assumption: </a:t>
            </a:r>
            <a:r>
              <a:rPr lang="en-GB" sz="2000" smtClean="0">
                <a:ea typeface="ＭＳ Ｐゴシック" pitchFamily="34" charset="-128"/>
              </a:rPr>
              <a:t>Parties will try to maximise their influence over policy outcomes (get a policy agreement in a coalition which is as close as possible to its ideal point)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i="1" smtClean="0">
                <a:ea typeface="ＭＳ Ｐゴシック" pitchFamily="34" charset="-128"/>
              </a:rPr>
              <a:t>Proposition: </a:t>
            </a:r>
            <a:r>
              <a:rPr lang="en-GB" sz="2000" smtClean="0">
                <a:ea typeface="ＭＳ Ｐゴシック" pitchFamily="34" charset="-128"/>
              </a:rPr>
              <a:t>Only </a:t>
            </a:r>
            <a:r>
              <a:rPr lang="en-GB" sz="2000" b="1" smtClean="0">
                <a:solidFill>
                  <a:srgbClr val="EA5C00"/>
                </a:solidFill>
                <a:ea typeface="ＭＳ Ｐゴシック" pitchFamily="34" charset="-128"/>
              </a:rPr>
              <a:t>connected </a:t>
            </a:r>
            <a:r>
              <a:rPr lang="en-GB" sz="2000" smtClean="0">
                <a:ea typeface="ＭＳ Ｐゴシック" pitchFamily="34" charset="-128"/>
              </a:rPr>
              <a:t>coalitions should form, between parties that are next to each other on a policy scale, as this minimises the likely policy disagreements between parties</a:t>
            </a:r>
          </a:p>
        </p:txBody>
      </p:sp>
    </p:spTree>
    <p:extLst>
      <p:ext uri="{BB962C8B-B14F-4D97-AF65-F5344CB8AC3E}">
        <p14:creationId xmlns:p14="http://schemas.microsoft.com/office/powerpoint/2010/main" val="353454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586" y="588109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Illustration of Government Formation</a:t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600" dirty="0" smtClean="0">
                <a:ea typeface="ＭＳ Ｐゴシック" pitchFamily="34" charset="-128"/>
              </a:rPr>
              <a:t>German Federal Election, 2009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646704"/>
              </p:ext>
            </p:extLst>
          </p:nvPr>
        </p:nvGraphicFramePr>
        <p:xfrm>
          <a:off x="650631" y="2145324"/>
          <a:ext cx="6963506" cy="28487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7730"/>
                <a:gridCol w="1178331"/>
                <a:gridCol w="1547445"/>
              </a:tblGrid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b="1" u="none" strike="noStrike" dirty="0">
                          <a:effectLst/>
                        </a:rPr>
                        <a:t>Party</a:t>
                      </a:r>
                      <a:endParaRPr lang="en-GB" sz="2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b="1" u="none" strike="noStrike" dirty="0">
                          <a:effectLst/>
                        </a:rPr>
                        <a:t>Seats</a:t>
                      </a:r>
                      <a:endParaRPr lang="en-GB" sz="2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b="1" u="none" strike="noStrike" dirty="0" smtClean="0">
                          <a:effectLst/>
                        </a:rPr>
                        <a:t>%</a:t>
                      </a:r>
                      <a:endParaRPr lang="en-GB" sz="2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u="none" strike="noStrike" dirty="0">
                          <a:effectLst/>
                        </a:rPr>
                        <a:t>Christian Democrats (CDU/CSU)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 dirty="0">
                          <a:effectLst/>
                        </a:rPr>
                        <a:t>239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 dirty="0">
                          <a:effectLst/>
                        </a:rPr>
                        <a:t>38.4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u="none" strike="noStrike">
                          <a:effectLst/>
                        </a:rPr>
                        <a:t>Social Democrats (SDP)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146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23.5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u="none" strike="noStrike" dirty="0">
                          <a:effectLst/>
                        </a:rPr>
                        <a:t>Liberals (FDP)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93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15.0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u="none" strike="noStrike">
                          <a:effectLst/>
                        </a:rPr>
                        <a:t>Left Party (LINKE)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76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12.2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u="none" strike="noStrike" dirty="0">
                          <a:effectLst/>
                        </a:rPr>
                        <a:t>Greens (</a:t>
                      </a:r>
                      <a:r>
                        <a:rPr lang="en-GB" sz="2200" u="none" strike="noStrike" dirty="0" smtClean="0">
                          <a:effectLst/>
                        </a:rPr>
                        <a:t>B-90/</a:t>
                      </a:r>
                      <a:r>
                        <a:rPr lang="en-GB" sz="2200" u="none" strike="noStrike" dirty="0" err="1" smtClean="0">
                          <a:effectLst/>
                        </a:rPr>
                        <a:t>Grüne</a:t>
                      </a:r>
                      <a:r>
                        <a:rPr lang="en-GB" sz="2200" u="none" strike="noStrike" dirty="0">
                          <a:effectLst/>
                        </a:rPr>
                        <a:t>)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68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u="none" strike="noStrike">
                          <a:effectLst/>
                        </a:rPr>
                        <a:t>10.9</a:t>
                      </a:r>
                      <a:endParaRPr lang="en-GB" sz="2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4069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2200" b="0" u="none" strike="noStrike" dirty="0">
                          <a:effectLst/>
                        </a:rPr>
                        <a:t>Total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b="0" u="none" strike="noStrike" dirty="0">
                          <a:effectLst/>
                        </a:rPr>
                        <a:t>622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200" b="0" u="none" strike="noStrike" dirty="0">
                          <a:effectLst/>
                        </a:rPr>
                        <a:t>100.0</a:t>
                      </a:r>
                      <a:endParaRPr lang="en-GB" sz="2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4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586" y="174871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Potential Governments</a:t>
            </a:r>
            <a:endParaRPr lang="en-GB" sz="2600" dirty="0" smtClean="0">
              <a:ea typeface="ＭＳ Ｐゴシック" pitchFamily="34" charset="-1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876928"/>
              </p:ext>
            </p:extLst>
          </p:nvPr>
        </p:nvGraphicFramePr>
        <p:xfrm>
          <a:off x="446586" y="789698"/>
          <a:ext cx="6412410" cy="5574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3525"/>
                <a:gridCol w="780240"/>
                <a:gridCol w="1189998"/>
                <a:gridCol w="1638647"/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1" u="none" strike="noStrike" dirty="0">
                          <a:effectLst/>
                        </a:rPr>
                        <a:t>Parties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>
                          <a:effectLst/>
                        </a:rPr>
                        <a:t>Seats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>
                          <a:effectLst/>
                        </a:rPr>
                        <a:t>%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</a:rPr>
                        <a:t>Surplus seats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CDU/CSU+SPD+FDP+LINKE+G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622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100.0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CDU/CSU+SPD+FDP+LINKE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554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89.1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242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CDU/CSU+SPD+FDP+G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546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87.8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234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CDU/CSU+SPD+FDP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478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76.8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CDU/CSU+FDP+LINKE+G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476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76.5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CDU/CSU+SPD+LINKE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461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74.1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149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CDU/CSU+SPD+G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453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72.8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141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CDU/CSU+FDP+LINKE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408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65.6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96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CDU/CSU+FDP+G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64.3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1" u="none" strike="noStrike">
                          <a:effectLst/>
                        </a:rPr>
                        <a:t>CDU/CSU+SPD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>
                          <a:effectLst/>
                        </a:rPr>
                        <a:t>385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61.9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73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SPD+FDP+LINKE+G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383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61.6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71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1" u="none" strike="noStrike" dirty="0">
                          <a:effectLst/>
                        </a:rPr>
                        <a:t>CDU/CSU+FDP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332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53.4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20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1" u="none" strike="noStrike">
                          <a:effectLst/>
                        </a:rPr>
                        <a:t>CDU/CSU+LINKE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>
                          <a:effectLst/>
                        </a:rPr>
                        <a:t>315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>
                          <a:effectLst/>
                        </a:rPr>
                        <a:t>50.6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3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1" u="none" strike="noStrike">
                          <a:effectLst/>
                        </a:rPr>
                        <a:t>SPD+FDP+LINKE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>
                          <a:effectLst/>
                        </a:rPr>
                        <a:t>315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>
                          <a:effectLst/>
                        </a:rPr>
                        <a:t>50.6</a:t>
                      </a:r>
                      <a:endParaRPr lang="en-GB" sz="1600" b="1" i="1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1" u="none" strike="noStrike" dirty="0">
                          <a:effectLst/>
                        </a:rPr>
                        <a:t>3</a:t>
                      </a:r>
                      <a:endParaRPr lang="en-GB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49.4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SPD+FDP+G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307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49.4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SPD+FDP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239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38.4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-73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CDU/CSU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239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38.4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-73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FDP+LINKE+G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237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38.1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-75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SPD+LINKE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222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35.7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-90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SPD+G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214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34.4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-98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552054" y="3496759"/>
            <a:ext cx="128111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b="1" dirty="0">
                <a:solidFill>
                  <a:srgbClr val="EA5C00"/>
                </a:solidFill>
              </a:rPr>
              <a:t>Minimum-winning coalitions</a:t>
            </a:r>
            <a:endParaRPr lang="en-US" b="1" dirty="0">
              <a:solidFill>
                <a:srgbClr val="EA5C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937131" y="3429244"/>
            <a:ext cx="641299" cy="158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937131" y="3966247"/>
            <a:ext cx="6413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937131" y="4124265"/>
            <a:ext cx="641301" cy="1048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937131" y="4302584"/>
            <a:ext cx="641302" cy="1814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718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Location of German Parties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3106252"/>
            <a:ext cx="8229600" cy="331311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Only </a:t>
            </a:r>
            <a:r>
              <a:rPr lang="en-GB" sz="2000" dirty="0">
                <a:ea typeface="ＭＳ Ｐゴシック" pitchFamily="34" charset="-128"/>
              </a:rPr>
              <a:t>2</a:t>
            </a:r>
            <a:r>
              <a:rPr lang="en-GB" sz="2000" dirty="0" smtClean="0">
                <a:ea typeface="ＭＳ Ｐゴシック" pitchFamily="34" charset="-128"/>
              </a:rPr>
              <a:t> possible </a:t>
            </a:r>
            <a:r>
              <a:rPr lang="en-GB" sz="2000" b="1" dirty="0" smtClean="0">
                <a:solidFill>
                  <a:srgbClr val="FF6600"/>
                </a:solidFill>
                <a:ea typeface="ＭＳ Ｐゴシック" pitchFamily="34" charset="-128"/>
              </a:rPr>
              <a:t>minimum-</a:t>
            </a:r>
            <a:r>
              <a:rPr lang="en-GB" sz="2000" b="1" i="1" dirty="0" smtClean="0">
                <a:solidFill>
                  <a:srgbClr val="FF6600"/>
                </a:solidFill>
                <a:ea typeface="ＭＳ Ｐゴシック" pitchFamily="34" charset="-128"/>
              </a:rPr>
              <a:t>connected</a:t>
            </a:r>
            <a:r>
              <a:rPr lang="en-GB" sz="2000" b="1" dirty="0" smtClean="0">
                <a:solidFill>
                  <a:srgbClr val="FF6600"/>
                </a:solidFill>
                <a:ea typeface="ＭＳ Ｐゴシック" pitchFamily="34" charset="-128"/>
              </a:rPr>
              <a:t>-winning </a:t>
            </a:r>
            <a:r>
              <a:rPr lang="en-GB" sz="2000" dirty="0" smtClean="0">
                <a:ea typeface="ＭＳ Ｐゴシック" pitchFamily="34" charset="-128"/>
              </a:rPr>
              <a:t>coalitions	</a:t>
            </a:r>
          </a:p>
          <a:p>
            <a:pPr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		CDU/CSU + SPD (385 seats)</a:t>
            </a:r>
          </a:p>
          <a:p>
            <a:pPr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		CDU/CSU + FDP (332 seats)</a:t>
            </a:r>
          </a:p>
          <a:p>
            <a:pPr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CDU/CSU, as the largest party, was the </a:t>
            </a:r>
            <a:r>
              <a:rPr lang="en-GB" sz="2000" i="1" dirty="0" err="1" smtClean="0">
                <a:ea typeface="ＭＳ Ｐゴシック" pitchFamily="34" charset="-128"/>
              </a:rPr>
              <a:t>formateur</a:t>
            </a:r>
            <a:r>
              <a:rPr lang="en-GB" sz="2000" dirty="0" smtClean="0">
                <a:ea typeface="ＭＳ Ｐゴシック" pitchFamily="34" charset="-128"/>
              </a:rPr>
              <a:t>, and </a:t>
            </a:r>
            <a:r>
              <a:rPr lang="en-GB" sz="2000" dirty="0" err="1" smtClean="0">
                <a:ea typeface="ＭＳ Ｐゴシック" pitchFamily="34" charset="-128"/>
              </a:rPr>
              <a:t>prefered</a:t>
            </a:r>
            <a:r>
              <a:rPr lang="en-GB" sz="2000" dirty="0" smtClean="0">
                <a:ea typeface="ＭＳ Ｐゴシック" pitchFamily="34" charset="-128"/>
              </a:rPr>
              <a:t> a coalition with FDP to SPD, as this would give the CDU/CSU most cabinet seats and a coalition agreement closer to its ideal policy</a:t>
            </a:r>
          </a:p>
          <a:p>
            <a:pPr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CDU/CSU + FDP coalition government formed</a:t>
            </a: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240205" y="2078282"/>
            <a:ext cx="6227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arrow" w="lg" len="lg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35380" y="1898894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Left</a:t>
            </a:r>
            <a:endParaRPr lang="en-US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96530" y="1898894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Right</a:t>
            </a:r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326160" y="1970332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301853" y="1970332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4284751" y="1970332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5235169" y="1970332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6172567" y="1970332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1950660" y="1670294"/>
            <a:ext cx="7761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dirty="0" smtClean="0"/>
              <a:t>LINKE</a:t>
            </a:r>
            <a:endParaRPr lang="en-US" sz="1600" dirty="0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3125021" y="1646482"/>
            <a:ext cx="3449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dirty="0" smtClean="0"/>
              <a:t>G</a:t>
            </a:r>
            <a:endParaRPr lang="en-US" sz="1600" dirty="0"/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3988621" y="1687878"/>
            <a:ext cx="604653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SPD</a:t>
            </a:r>
            <a:endParaRPr lang="en-US" sz="1600" dirty="0"/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4927802" y="1682994"/>
            <a:ext cx="593432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FDP</a:t>
            </a:r>
            <a:endParaRPr lang="en-US" sz="1600" dirty="0"/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5883642" y="1467094"/>
            <a:ext cx="684803" cy="48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CDU/</a:t>
            </a:r>
            <a:br>
              <a:rPr lang="en-GB" sz="1600" dirty="0" smtClean="0"/>
            </a:br>
            <a:r>
              <a:rPr lang="en-GB" sz="1600" dirty="0" smtClean="0"/>
              <a:t>CSU</a:t>
            </a:r>
            <a:endParaRPr lang="en-US" sz="1600" dirty="0"/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2110260" y="2257669"/>
            <a:ext cx="412292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76</a:t>
            </a:r>
            <a:endParaRPr lang="en-US" sz="1600" dirty="0"/>
          </a:p>
        </p:txBody>
      </p:sp>
      <p:sp>
        <p:nvSpPr>
          <p:cNvPr id="25" name="Text Box 29"/>
          <p:cNvSpPr txBox="1">
            <a:spLocks noChangeArrowheads="1"/>
          </p:cNvSpPr>
          <p:nvPr/>
        </p:nvSpPr>
        <p:spPr bwMode="auto">
          <a:xfrm>
            <a:off x="3085953" y="2257669"/>
            <a:ext cx="412292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68</a:t>
            </a:r>
            <a:endParaRPr lang="en-US" sz="1600" dirty="0"/>
          </a:p>
        </p:txBody>
      </p:sp>
      <p:sp>
        <p:nvSpPr>
          <p:cNvPr id="26" name="Text Box 30"/>
          <p:cNvSpPr txBox="1">
            <a:spLocks noChangeArrowheads="1"/>
          </p:cNvSpPr>
          <p:nvPr/>
        </p:nvSpPr>
        <p:spPr bwMode="auto">
          <a:xfrm>
            <a:off x="4019269" y="2257669"/>
            <a:ext cx="526106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146</a:t>
            </a:r>
            <a:endParaRPr lang="en-US" sz="1600" dirty="0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5036326" y="2257669"/>
            <a:ext cx="412292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93</a:t>
            </a:r>
            <a:endParaRPr lang="en-US" sz="1600" dirty="0"/>
          </a:p>
        </p:txBody>
      </p:sp>
      <p:sp>
        <p:nvSpPr>
          <p:cNvPr id="30" name="Text Box 34"/>
          <p:cNvSpPr txBox="1">
            <a:spLocks noChangeArrowheads="1"/>
          </p:cNvSpPr>
          <p:nvPr/>
        </p:nvSpPr>
        <p:spPr bwMode="auto">
          <a:xfrm>
            <a:off x="5925084" y="2257669"/>
            <a:ext cx="526106" cy="28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dirty="0" smtClean="0"/>
              <a:t>239</a:t>
            </a:r>
            <a:endParaRPr lang="en-US" sz="1600" dirty="0"/>
          </a:p>
        </p:txBody>
      </p:sp>
      <p:sp>
        <p:nvSpPr>
          <p:cNvPr id="32" name="Text Box 38"/>
          <p:cNvSpPr txBox="1">
            <a:spLocks noChangeArrowheads="1"/>
          </p:cNvSpPr>
          <p:nvPr/>
        </p:nvSpPr>
        <p:spPr bwMode="auto">
          <a:xfrm>
            <a:off x="1056784" y="2222744"/>
            <a:ext cx="760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dirty="0"/>
              <a:t>Seats: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95124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4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williamslaro\Documents\Teaching\Missouri\Comparative\2700\Textbooks\2nd Edition\Tables and Figures\Chapter 12\FIG12-2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368659"/>
            <a:ext cx="8964996" cy="643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00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135937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When is a Minority Government Stable?</a:t>
            </a:r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268413"/>
            <a:ext cx="8461375" cy="51831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Minority governments can be stable, if the party or parties in government are in the centre -&gt; in which case a majority coalition will not be preferred by the other parties in the legislature to the minority government</a:t>
            </a:r>
          </a:p>
          <a:p>
            <a:pPr marL="0" indent="0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Example: Swedish government, 2010-2014</a:t>
            </a:r>
          </a:p>
          <a:p>
            <a:pPr marL="0" indent="0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	</a:t>
            </a:r>
            <a:r>
              <a:rPr lang="en-GB" sz="2000" dirty="0" err="1" smtClean="0">
                <a:ea typeface="ＭＳ Ｐゴシック" pitchFamily="34" charset="-128"/>
              </a:rPr>
              <a:t>Riksdag</a:t>
            </a:r>
            <a:r>
              <a:rPr lang="en-GB" sz="2000" dirty="0" smtClean="0">
                <a:ea typeface="ＭＳ Ｐゴシック" pitchFamily="34" charset="-128"/>
              </a:rPr>
              <a:t> has 349 seats, so 175 seats are needed for a majority</a:t>
            </a:r>
          </a:p>
          <a:p>
            <a:pPr marL="0" indent="0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</p:txBody>
      </p:sp>
      <p:sp>
        <p:nvSpPr>
          <p:cNvPr id="479236" name="Line 4"/>
          <p:cNvSpPr>
            <a:spLocks noChangeShapeType="1"/>
          </p:cNvSpPr>
          <p:nvPr/>
        </p:nvSpPr>
        <p:spPr bwMode="auto">
          <a:xfrm>
            <a:off x="1223963" y="4329113"/>
            <a:ext cx="6227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arrow" w="lg" len="lg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37" name="Text Box 5"/>
          <p:cNvSpPr txBox="1">
            <a:spLocks noChangeArrowheads="1"/>
          </p:cNvSpPr>
          <p:nvPr/>
        </p:nvSpPr>
        <p:spPr bwMode="auto">
          <a:xfrm>
            <a:off x="719138" y="4149725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Left</a:t>
            </a:r>
            <a:endParaRPr lang="en-US"/>
          </a:p>
        </p:txBody>
      </p:sp>
      <p:sp>
        <p:nvSpPr>
          <p:cNvPr id="479238" name="Text Box 6"/>
          <p:cNvSpPr txBox="1">
            <a:spLocks noChangeArrowheads="1"/>
          </p:cNvSpPr>
          <p:nvPr/>
        </p:nvSpPr>
        <p:spPr bwMode="auto">
          <a:xfrm>
            <a:off x="7380288" y="4149725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Right</a:t>
            </a:r>
            <a:endParaRPr lang="en-US"/>
          </a:p>
        </p:txBody>
      </p:sp>
      <p:sp>
        <p:nvSpPr>
          <p:cNvPr id="479239" name="Line 7"/>
          <p:cNvSpPr>
            <a:spLocks noChangeShapeType="1"/>
          </p:cNvSpPr>
          <p:nvPr/>
        </p:nvSpPr>
        <p:spPr bwMode="auto">
          <a:xfrm>
            <a:off x="1835150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0" name="Line 8"/>
          <p:cNvSpPr>
            <a:spLocks noChangeShapeType="1"/>
          </p:cNvSpPr>
          <p:nvPr/>
        </p:nvSpPr>
        <p:spPr bwMode="auto">
          <a:xfrm>
            <a:off x="2555875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1" name="Line 9"/>
          <p:cNvSpPr>
            <a:spLocks noChangeShapeType="1"/>
          </p:cNvSpPr>
          <p:nvPr/>
        </p:nvSpPr>
        <p:spPr bwMode="auto">
          <a:xfrm>
            <a:off x="3275013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2" name="Line 10"/>
          <p:cNvSpPr>
            <a:spLocks noChangeShapeType="1"/>
          </p:cNvSpPr>
          <p:nvPr/>
        </p:nvSpPr>
        <p:spPr bwMode="auto">
          <a:xfrm>
            <a:off x="4067175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3" name="Line 11"/>
          <p:cNvSpPr>
            <a:spLocks noChangeShapeType="1"/>
          </p:cNvSpPr>
          <p:nvPr/>
        </p:nvSpPr>
        <p:spPr bwMode="auto">
          <a:xfrm>
            <a:off x="4787900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4" name="Line 12"/>
          <p:cNvSpPr>
            <a:spLocks noChangeShapeType="1"/>
          </p:cNvSpPr>
          <p:nvPr/>
        </p:nvSpPr>
        <p:spPr bwMode="auto">
          <a:xfrm>
            <a:off x="5508625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5" name="Line 13"/>
          <p:cNvSpPr>
            <a:spLocks noChangeShapeType="1"/>
          </p:cNvSpPr>
          <p:nvPr/>
        </p:nvSpPr>
        <p:spPr bwMode="auto">
          <a:xfrm>
            <a:off x="6156325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46" name="Line 14"/>
          <p:cNvSpPr>
            <a:spLocks noChangeShapeType="1"/>
          </p:cNvSpPr>
          <p:nvPr/>
        </p:nvSpPr>
        <p:spPr bwMode="auto">
          <a:xfrm>
            <a:off x="6840538" y="4221163"/>
            <a:ext cx="0" cy="2524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9250" name="Text Box 18"/>
          <p:cNvSpPr txBox="1">
            <a:spLocks noChangeArrowheads="1"/>
          </p:cNvSpPr>
          <p:nvPr/>
        </p:nvSpPr>
        <p:spPr bwMode="auto">
          <a:xfrm>
            <a:off x="1582738" y="3921125"/>
            <a:ext cx="523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/>
              <a:t>Left</a:t>
            </a:r>
            <a:endParaRPr lang="en-US" sz="1600"/>
          </a:p>
        </p:txBody>
      </p:sp>
      <p:sp>
        <p:nvSpPr>
          <p:cNvPr id="479252" name="Text Box 20"/>
          <p:cNvSpPr txBox="1">
            <a:spLocks noChangeArrowheads="1"/>
          </p:cNvSpPr>
          <p:nvPr/>
        </p:nvSpPr>
        <p:spPr bwMode="auto">
          <a:xfrm>
            <a:off x="2124075" y="3897313"/>
            <a:ext cx="850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/>
              <a:t>Greens</a:t>
            </a:r>
            <a:endParaRPr lang="en-US" sz="1600"/>
          </a:p>
        </p:txBody>
      </p:sp>
      <p:sp>
        <p:nvSpPr>
          <p:cNvPr id="479253" name="Text Box 21"/>
          <p:cNvSpPr txBox="1">
            <a:spLocks noChangeArrowheads="1"/>
          </p:cNvSpPr>
          <p:nvPr/>
        </p:nvSpPr>
        <p:spPr bwMode="auto">
          <a:xfrm>
            <a:off x="2987675" y="3752850"/>
            <a:ext cx="71437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Soc</a:t>
            </a:r>
            <a:br>
              <a:rPr lang="en-GB" sz="1600"/>
            </a:br>
            <a:r>
              <a:rPr lang="en-GB" sz="1600"/>
              <a:t>Dems</a:t>
            </a:r>
            <a:endParaRPr lang="en-US" sz="1600"/>
          </a:p>
        </p:txBody>
      </p:sp>
      <p:sp>
        <p:nvSpPr>
          <p:cNvPr id="479254" name="Text Box 22"/>
          <p:cNvSpPr txBox="1">
            <a:spLocks noChangeArrowheads="1"/>
          </p:cNvSpPr>
          <p:nvPr/>
        </p:nvSpPr>
        <p:spPr bwMode="auto">
          <a:xfrm>
            <a:off x="3671888" y="3933825"/>
            <a:ext cx="7937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Centre</a:t>
            </a:r>
            <a:endParaRPr lang="en-US" sz="1600"/>
          </a:p>
        </p:txBody>
      </p:sp>
      <p:sp>
        <p:nvSpPr>
          <p:cNvPr id="479255" name="Text Box 23"/>
          <p:cNvSpPr txBox="1">
            <a:spLocks noChangeArrowheads="1"/>
          </p:cNvSpPr>
          <p:nvPr/>
        </p:nvSpPr>
        <p:spPr bwMode="auto">
          <a:xfrm>
            <a:off x="4535488" y="3933825"/>
            <a:ext cx="5556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Libs</a:t>
            </a:r>
            <a:endParaRPr lang="en-US" sz="1600"/>
          </a:p>
        </p:txBody>
      </p:sp>
      <p:sp>
        <p:nvSpPr>
          <p:cNvPr id="479256" name="Text Box 24"/>
          <p:cNvSpPr txBox="1">
            <a:spLocks noChangeArrowheads="1"/>
          </p:cNvSpPr>
          <p:nvPr/>
        </p:nvSpPr>
        <p:spPr bwMode="auto">
          <a:xfrm>
            <a:off x="5219700" y="3933825"/>
            <a:ext cx="6572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Cons</a:t>
            </a:r>
            <a:endParaRPr lang="en-US" sz="1600"/>
          </a:p>
        </p:txBody>
      </p:sp>
      <p:sp>
        <p:nvSpPr>
          <p:cNvPr id="479257" name="Text Box 25"/>
          <p:cNvSpPr txBox="1">
            <a:spLocks noChangeArrowheads="1"/>
          </p:cNvSpPr>
          <p:nvPr/>
        </p:nvSpPr>
        <p:spPr bwMode="auto">
          <a:xfrm>
            <a:off x="5867400" y="3717925"/>
            <a:ext cx="71437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Chr.</a:t>
            </a:r>
            <a:br>
              <a:rPr lang="en-GB" sz="1600"/>
            </a:br>
            <a:r>
              <a:rPr lang="en-GB" sz="1600"/>
              <a:t>Dems</a:t>
            </a:r>
            <a:endParaRPr lang="en-US" sz="1600"/>
          </a:p>
        </p:txBody>
      </p:sp>
      <p:sp>
        <p:nvSpPr>
          <p:cNvPr id="479258" name="Text Box 26"/>
          <p:cNvSpPr txBox="1">
            <a:spLocks noChangeArrowheads="1"/>
          </p:cNvSpPr>
          <p:nvPr/>
        </p:nvSpPr>
        <p:spPr bwMode="auto">
          <a:xfrm>
            <a:off x="6551613" y="3897313"/>
            <a:ext cx="65722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Right</a:t>
            </a:r>
            <a:endParaRPr lang="en-US" sz="1600"/>
          </a:p>
        </p:txBody>
      </p:sp>
      <p:sp>
        <p:nvSpPr>
          <p:cNvPr id="479259" name="Text Box 27"/>
          <p:cNvSpPr txBox="1">
            <a:spLocks noChangeArrowheads="1"/>
          </p:cNvSpPr>
          <p:nvPr/>
        </p:nvSpPr>
        <p:spPr bwMode="auto">
          <a:xfrm>
            <a:off x="1619250" y="4508500"/>
            <a:ext cx="4095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19</a:t>
            </a:r>
            <a:endParaRPr lang="en-US" sz="1600"/>
          </a:p>
        </p:txBody>
      </p:sp>
      <p:sp>
        <p:nvSpPr>
          <p:cNvPr id="479261" name="Text Box 29"/>
          <p:cNvSpPr txBox="1">
            <a:spLocks noChangeArrowheads="1"/>
          </p:cNvSpPr>
          <p:nvPr/>
        </p:nvSpPr>
        <p:spPr bwMode="auto">
          <a:xfrm>
            <a:off x="2339975" y="4508500"/>
            <a:ext cx="4095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25</a:t>
            </a:r>
            <a:endParaRPr lang="en-US" sz="1600"/>
          </a:p>
        </p:txBody>
      </p:sp>
      <p:sp>
        <p:nvSpPr>
          <p:cNvPr id="479262" name="Text Box 30"/>
          <p:cNvSpPr txBox="1">
            <a:spLocks noChangeArrowheads="1"/>
          </p:cNvSpPr>
          <p:nvPr/>
        </p:nvSpPr>
        <p:spPr bwMode="auto">
          <a:xfrm>
            <a:off x="2951163" y="4508500"/>
            <a:ext cx="52228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112</a:t>
            </a:r>
            <a:endParaRPr lang="en-US" sz="1600"/>
          </a:p>
        </p:txBody>
      </p:sp>
      <p:sp>
        <p:nvSpPr>
          <p:cNvPr id="479263" name="Text Box 31"/>
          <p:cNvSpPr txBox="1">
            <a:spLocks noChangeArrowheads="1"/>
          </p:cNvSpPr>
          <p:nvPr/>
        </p:nvSpPr>
        <p:spPr bwMode="auto">
          <a:xfrm>
            <a:off x="3887788" y="4508500"/>
            <a:ext cx="4095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23</a:t>
            </a:r>
            <a:endParaRPr lang="en-US" sz="1600"/>
          </a:p>
        </p:txBody>
      </p:sp>
      <p:sp>
        <p:nvSpPr>
          <p:cNvPr id="479264" name="Text Box 32"/>
          <p:cNvSpPr txBox="1">
            <a:spLocks noChangeArrowheads="1"/>
          </p:cNvSpPr>
          <p:nvPr/>
        </p:nvSpPr>
        <p:spPr bwMode="auto">
          <a:xfrm>
            <a:off x="4608513" y="4508500"/>
            <a:ext cx="4095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24</a:t>
            </a:r>
            <a:endParaRPr lang="en-US" sz="1600"/>
          </a:p>
        </p:txBody>
      </p:sp>
      <p:sp>
        <p:nvSpPr>
          <p:cNvPr id="479265" name="Text Box 33"/>
          <p:cNvSpPr txBox="1">
            <a:spLocks noChangeArrowheads="1"/>
          </p:cNvSpPr>
          <p:nvPr/>
        </p:nvSpPr>
        <p:spPr bwMode="auto">
          <a:xfrm>
            <a:off x="5256213" y="4508500"/>
            <a:ext cx="52228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107</a:t>
            </a:r>
            <a:endParaRPr lang="en-US" sz="1600"/>
          </a:p>
        </p:txBody>
      </p:sp>
      <p:sp>
        <p:nvSpPr>
          <p:cNvPr id="479266" name="Text Box 34"/>
          <p:cNvSpPr txBox="1">
            <a:spLocks noChangeArrowheads="1"/>
          </p:cNvSpPr>
          <p:nvPr/>
        </p:nvSpPr>
        <p:spPr bwMode="auto">
          <a:xfrm>
            <a:off x="5976938" y="4508500"/>
            <a:ext cx="4095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19</a:t>
            </a:r>
            <a:endParaRPr lang="en-US" sz="1600"/>
          </a:p>
        </p:txBody>
      </p:sp>
      <p:sp>
        <p:nvSpPr>
          <p:cNvPr id="479267" name="Text Box 35"/>
          <p:cNvSpPr txBox="1">
            <a:spLocks noChangeArrowheads="1"/>
          </p:cNvSpPr>
          <p:nvPr/>
        </p:nvSpPr>
        <p:spPr bwMode="auto">
          <a:xfrm>
            <a:off x="6624638" y="4508500"/>
            <a:ext cx="4095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20</a:t>
            </a:r>
            <a:endParaRPr lang="en-US" sz="1600"/>
          </a:p>
        </p:txBody>
      </p:sp>
      <p:sp>
        <p:nvSpPr>
          <p:cNvPr id="479268" name="AutoShape 36"/>
          <p:cNvSpPr>
            <a:spLocks/>
          </p:cNvSpPr>
          <p:nvPr/>
        </p:nvSpPr>
        <p:spPr bwMode="auto">
          <a:xfrm rot="-5400000">
            <a:off x="4896644" y="3788569"/>
            <a:ext cx="431800" cy="2376488"/>
          </a:xfrm>
          <a:prstGeom prst="leftBrace">
            <a:avLst>
              <a:gd name="adj1" fmla="val 45864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9269" name="Text Box 37"/>
          <p:cNvSpPr txBox="1">
            <a:spLocks noChangeArrowheads="1"/>
          </p:cNvSpPr>
          <p:nvPr/>
        </p:nvSpPr>
        <p:spPr bwMode="auto">
          <a:xfrm>
            <a:off x="4032250" y="5121275"/>
            <a:ext cx="2101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GB" sz="1600"/>
              <a:t>Coalition government</a:t>
            </a:r>
          </a:p>
          <a:p>
            <a:pPr algn="ctr" eaLnBrk="1" hangingPunct="1"/>
            <a:r>
              <a:rPr lang="en-GB" sz="1600"/>
              <a:t>(173 seats)</a:t>
            </a:r>
            <a:endParaRPr lang="en-US" sz="1600"/>
          </a:p>
        </p:txBody>
      </p:sp>
      <p:sp>
        <p:nvSpPr>
          <p:cNvPr id="479270" name="Text Box 38"/>
          <p:cNvSpPr txBox="1">
            <a:spLocks noChangeArrowheads="1"/>
          </p:cNvSpPr>
          <p:nvPr/>
        </p:nvSpPr>
        <p:spPr bwMode="auto">
          <a:xfrm>
            <a:off x="935038" y="4473575"/>
            <a:ext cx="7604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/>
              <a:t>Seats: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357373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6" grpId="0" animBg="1"/>
      <p:bldP spid="479239" grpId="0" animBg="1"/>
      <p:bldP spid="479240" grpId="0" animBg="1"/>
      <p:bldP spid="479241" grpId="0" animBg="1"/>
      <p:bldP spid="479242" grpId="0" animBg="1"/>
      <p:bldP spid="479243" grpId="0" animBg="1"/>
      <p:bldP spid="479244" grpId="0" animBg="1"/>
      <p:bldP spid="479245" grpId="0" animBg="1"/>
      <p:bldP spid="479246" grpId="0" animBg="1"/>
      <p:bldP spid="479268" grpId="0" animBg="1"/>
      <p:bldP spid="479269" grpId="0"/>
      <p:bldP spid="47927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ea typeface="ＭＳ Ｐゴシック" pitchFamily="34" charset="-128"/>
              </a:rPr>
              <a:t>Policy Consequences</a:t>
            </a:r>
            <a:endParaRPr lang="en-GB" sz="3200" dirty="0" smtClean="0">
              <a:ea typeface="ＭＳ Ｐゴシック" pitchFamily="34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213337"/>
            <a:ext cx="8461375" cy="5238263"/>
          </a:xfrm>
        </p:spPr>
        <p:txBody>
          <a:bodyPr/>
          <a:lstStyle/>
          <a:p>
            <a:pPr marL="0" indent="0"/>
            <a:r>
              <a:rPr lang="en-GB" sz="2000" b="1" dirty="0">
                <a:ea typeface="ＭＳ Ｐゴシック" pitchFamily="34" charset="-128"/>
              </a:rPr>
              <a:t>Policy-making</a:t>
            </a:r>
          </a:p>
          <a:p>
            <a:pPr marL="0" indent="0"/>
            <a:r>
              <a:rPr lang="en-GB" sz="2000" dirty="0">
                <a:ea typeface="ＭＳ Ｐゴシック" pitchFamily="34" charset="-128"/>
              </a:rPr>
              <a:t>Is policy-making easier/faster in single-party governments than in coalition governments</a:t>
            </a:r>
            <a:r>
              <a:rPr lang="en-GB" sz="2000" dirty="0" smtClean="0">
                <a:ea typeface="ＭＳ Ｐゴシック" pitchFamily="34" charset="-128"/>
              </a:rPr>
              <a:t>? </a:t>
            </a:r>
            <a:r>
              <a:rPr lang="en-GB" sz="2000" i="1" dirty="0" smtClean="0">
                <a:ea typeface="ＭＳ Ｐゴシック" pitchFamily="34" charset="-128"/>
              </a:rPr>
              <a:t>(see first session today)</a:t>
            </a:r>
            <a:endParaRPr lang="en-GB" sz="2000" i="1" dirty="0">
              <a:ea typeface="ＭＳ Ｐゴシック" pitchFamily="34" charset="-128"/>
            </a:endParaRPr>
          </a:p>
          <a:p>
            <a:pPr marL="0" indent="0"/>
            <a:endParaRPr lang="en-GB" sz="2000" dirty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Duration</a:t>
            </a:r>
          </a:p>
          <a:p>
            <a:pPr marL="0" indent="0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Are single-party governments more stable than coalition governments?</a:t>
            </a:r>
          </a:p>
          <a:p>
            <a:pPr marL="0" indent="0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Accountability (“clarity-of-responsibility”)</a:t>
            </a: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Are single-party governments more accountable than coalition governments?</a:t>
            </a:r>
          </a:p>
          <a:p>
            <a:pPr marL="0" indent="0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Representation (distance from median voter)</a:t>
            </a:r>
          </a:p>
          <a:p>
            <a:pPr marL="0" indent="0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Are coalition governments more representative than single-party governments?</a:t>
            </a:r>
            <a:endParaRPr lang="en-GB" sz="20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23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539750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Evidence of Policy Impact (Tsebelis,1999)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550863"/>
            <a:ext cx="7270750" cy="6307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21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Duration</a:t>
            </a: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738188"/>
            <a:ext cx="7104062" cy="611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74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Accountability: “clarity of responsibility”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08963" cy="48228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Accountable government </a:t>
            </a:r>
            <a:br>
              <a:rPr lang="en-GB" sz="2000" b="1" smtClean="0">
                <a:ea typeface="ＭＳ Ｐゴシック" pitchFamily="34" charset="-128"/>
              </a:rPr>
            </a:br>
            <a:r>
              <a:rPr lang="en-GB" sz="2000" smtClean="0">
                <a:ea typeface="ＭＳ Ｐゴシック" pitchFamily="34" charset="-128"/>
              </a:rPr>
              <a:t>=&gt; voters know which party is responsible for government policies (i.e. who to reward or blame)</a:t>
            </a:r>
          </a:p>
          <a:p>
            <a:pPr marL="0" indent="0"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Single-party government </a:t>
            </a:r>
            <a:r>
              <a:rPr lang="en-GB" sz="2000" smtClean="0">
                <a:ea typeface="ＭＳ Ｐゴシック" pitchFamily="34" charset="-128"/>
              </a:rPr>
              <a:t>=&gt; responsibility for policy is clear</a:t>
            </a:r>
          </a:p>
          <a:p>
            <a:pPr marL="0" indent="0"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Coalition government </a:t>
            </a:r>
            <a:r>
              <a:rPr lang="en-GB" sz="2000" smtClean="0">
                <a:ea typeface="ＭＳ Ｐゴシック" pitchFamily="34" charset="-128"/>
              </a:rPr>
              <a:t>=&gt; responsibility for policy is less clear</a:t>
            </a:r>
          </a:p>
          <a:p>
            <a:pPr marL="0" indent="0"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Also, more parties in a coalition =&gt; less responsibility </a:t>
            </a:r>
          </a:p>
          <a:p>
            <a:pPr marL="0" indent="0"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Clarity of responsibility can be improved in coalition government systems by ‘</a:t>
            </a:r>
            <a:r>
              <a:rPr lang="en-GB" sz="2000" b="1" smtClean="0">
                <a:solidFill>
                  <a:srgbClr val="EA5C00"/>
                </a:solidFill>
                <a:ea typeface="ＭＳ Ｐゴシック" pitchFamily="34" charset="-128"/>
              </a:rPr>
              <a:t>pre-electoral coalitions</a:t>
            </a:r>
            <a:r>
              <a:rPr lang="en-GB" sz="2000" smtClean="0">
                <a:ea typeface="ＭＳ Ｐゴシック" pitchFamily="34" charset="-128"/>
              </a:rPr>
              <a:t>’:</a:t>
            </a:r>
          </a:p>
          <a:p>
            <a:pPr marL="0" indent="0"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e.g. Sweden	Centre-Right Alliance (Con+Lib+Centre+Ch.Dem)</a:t>
            </a:r>
          </a:p>
          <a:p>
            <a:pPr marL="0" indent="0"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		vs. Social Democrats</a:t>
            </a:r>
          </a:p>
        </p:txBody>
      </p:sp>
    </p:spTree>
    <p:extLst>
      <p:ext uri="{BB962C8B-B14F-4D97-AF65-F5344CB8AC3E}">
        <p14:creationId xmlns:p14="http://schemas.microsoft.com/office/powerpoint/2010/main" val="1774647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0989" y="40481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Effect of Clarity-of-Responsibility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600" dirty="0" smtClean="0">
                <a:ea typeface="ＭＳ Ｐゴシック" pitchFamily="34" charset="-128"/>
              </a:rPr>
              <a:t>(</a:t>
            </a:r>
            <a:r>
              <a:rPr lang="en-GB" sz="2600" dirty="0" err="1" smtClean="0">
                <a:ea typeface="ＭＳ Ｐゴシック" pitchFamily="34" charset="-128"/>
              </a:rPr>
              <a:t>Hellwig</a:t>
            </a:r>
            <a:r>
              <a:rPr lang="en-GB" sz="2600" dirty="0" smtClean="0">
                <a:ea typeface="ＭＳ Ｐゴシック" pitchFamily="34" charset="-128"/>
              </a:rPr>
              <a:t> and Samuels, 2008)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412875"/>
            <a:ext cx="1692275" cy="5183188"/>
          </a:xfrm>
          <a:noFill/>
        </p:spPr>
        <p:txBody>
          <a:bodyPr lIns="18000" rIns="18000"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sz="1600" b="1" u="sng" smtClean="0">
                <a:ea typeface="ＭＳ Ｐゴシック" pitchFamily="34" charset="-128"/>
              </a:rPr>
              <a:t>Dep. Variable:</a:t>
            </a:r>
            <a:r>
              <a:rPr lang="en-GB" sz="1600" b="1" smtClean="0">
                <a:ea typeface="ＭＳ Ｐゴシック" pitchFamily="34" charset="-128"/>
              </a:rPr>
              <a:t/>
            </a:r>
            <a:br>
              <a:rPr lang="en-GB" sz="1600" b="1" smtClean="0">
                <a:ea typeface="ＭＳ Ｐゴシック" pitchFamily="34" charset="-128"/>
              </a:rPr>
            </a:br>
            <a:r>
              <a:rPr lang="en-GB" sz="1600" smtClean="0">
                <a:ea typeface="ＭＳ Ｐゴシック" pitchFamily="34" charset="-128"/>
              </a:rPr>
              <a:t>% vote for PM/Pres party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sz="160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sz="1600" b="1" u="sng" smtClean="0">
                <a:ea typeface="ＭＳ Ｐゴシック" pitchFamily="34" charset="-128"/>
              </a:rPr>
              <a:t>Indep. Variables: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sz="1600" b="1" smtClean="0">
                <a:ea typeface="ＭＳ Ｐゴシック" pitchFamily="34" charset="-128"/>
              </a:rPr>
              <a:t>Previous vote: </a:t>
            </a:r>
            <a:r>
              <a:rPr lang="en-GB" sz="1600" smtClean="0">
                <a:ea typeface="ＭＳ Ｐゴシック" pitchFamily="34" charset="-128"/>
              </a:rPr>
              <a:t>% vote in previous election</a:t>
            </a:r>
            <a:br>
              <a:rPr lang="en-GB" sz="1600" smtClean="0">
                <a:ea typeface="ＭＳ Ｐゴシック" pitchFamily="34" charset="-128"/>
              </a:rPr>
            </a:br>
            <a:r>
              <a:rPr lang="en-GB" sz="1600" smtClean="0">
                <a:ea typeface="ＭＳ Ｐゴシック" pitchFamily="34" charset="-128"/>
              </a:rPr>
              <a:t/>
            </a:r>
            <a:br>
              <a:rPr lang="en-GB" sz="1600" smtClean="0">
                <a:ea typeface="ＭＳ Ｐゴシック" pitchFamily="34" charset="-128"/>
              </a:rPr>
            </a:br>
            <a:r>
              <a:rPr lang="en-GB" sz="1600" b="1" smtClean="0">
                <a:ea typeface="ＭＳ Ｐゴシック" pitchFamily="34" charset="-128"/>
              </a:rPr>
              <a:t>Economy: </a:t>
            </a:r>
            <a:r>
              <a:rPr lang="en-GB" sz="1600" smtClean="0">
                <a:ea typeface="ＭＳ Ｐゴシック" pitchFamily="34" charset="-128"/>
              </a:rPr>
              <a:t>GDP growth in year before election</a:t>
            </a:r>
            <a:r>
              <a:rPr lang="en-GB" sz="1600" b="1" smtClean="0">
                <a:ea typeface="ＭＳ Ｐゴシック" pitchFamily="34" charset="-128"/>
              </a:rPr>
              <a:t/>
            </a:r>
            <a:br>
              <a:rPr lang="en-GB" sz="1600" b="1" smtClean="0">
                <a:ea typeface="ＭＳ Ｐゴシック" pitchFamily="34" charset="-128"/>
              </a:rPr>
            </a:br>
            <a:r>
              <a:rPr lang="en-GB" sz="1600" b="1" smtClean="0">
                <a:ea typeface="ＭＳ Ｐゴシック" pitchFamily="34" charset="-128"/>
              </a:rPr>
              <a:t/>
            </a:r>
            <a:br>
              <a:rPr lang="en-GB" sz="1600" b="1" smtClean="0">
                <a:ea typeface="ＭＳ Ｐゴシック" pitchFamily="34" charset="-128"/>
              </a:rPr>
            </a:br>
            <a:r>
              <a:rPr lang="en-GB" sz="1600" b="1" smtClean="0">
                <a:ea typeface="ＭＳ Ｐゴシック" pitchFamily="34" charset="-128"/>
              </a:rPr>
              <a:t>Re-election: </a:t>
            </a:r>
            <a:r>
              <a:rPr lang="en-GB" sz="1600" smtClean="0">
                <a:ea typeface="ＭＳ Ｐゴシック" pitchFamily="34" charset="-128"/>
              </a:rPr>
              <a:t>PM/Pres is standing for re-election</a:t>
            </a:r>
            <a:r>
              <a:rPr lang="en-GB" sz="1600" b="1" smtClean="0">
                <a:ea typeface="ＭＳ Ｐゴシック" pitchFamily="34" charset="-128"/>
              </a:rPr>
              <a:t/>
            </a:r>
            <a:br>
              <a:rPr lang="en-GB" sz="1600" b="1" smtClean="0">
                <a:ea typeface="ＭＳ Ｐゴシック" pitchFamily="34" charset="-128"/>
              </a:rPr>
            </a:br>
            <a:r>
              <a:rPr lang="en-GB" sz="1600" b="1" smtClean="0">
                <a:ea typeface="ＭＳ Ｐゴシック" pitchFamily="34" charset="-128"/>
              </a:rPr>
              <a:t/>
            </a:r>
            <a:br>
              <a:rPr lang="en-GB" sz="1600" b="1" smtClean="0">
                <a:ea typeface="ＭＳ Ｐゴシック" pitchFamily="34" charset="-128"/>
              </a:rPr>
            </a:br>
            <a:r>
              <a:rPr lang="en-GB" sz="1600" b="1" smtClean="0">
                <a:ea typeface="ＭＳ Ｐゴシック" pitchFamily="34" charset="-128"/>
              </a:rPr>
              <a:t>Age of Dem.:</a:t>
            </a:r>
            <a:br>
              <a:rPr lang="en-GB" sz="1600" b="1" smtClean="0">
                <a:ea typeface="ＭＳ Ｐゴシック" pitchFamily="34" charset="-128"/>
              </a:rPr>
            </a:br>
            <a:r>
              <a:rPr lang="en-GB" sz="1600" smtClean="0">
                <a:ea typeface="ＭＳ Ｐゴシック" pitchFamily="34" charset="-128"/>
              </a:rPr>
              <a:t>no. of years a democracy</a:t>
            </a:r>
            <a:endParaRPr lang="en-GB" sz="1600" b="1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endParaRPr lang="en-GB" sz="1600" smtClean="0">
              <a:ea typeface="ＭＳ Ｐゴシック" pitchFamily="34" charset="-128"/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1449388"/>
            <a:ext cx="7265987" cy="455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Oval 5"/>
          <p:cNvSpPr>
            <a:spLocks noChangeArrowheads="1"/>
          </p:cNvSpPr>
          <p:nvPr/>
        </p:nvSpPr>
        <p:spPr bwMode="auto">
          <a:xfrm>
            <a:off x="5148263" y="2924175"/>
            <a:ext cx="900112" cy="46831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78" name="Oval 7"/>
          <p:cNvSpPr>
            <a:spLocks noChangeArrowheads="1"/>
          </p:cNvSpPr>
          <p:nvPr/>
        </p:nvSpPr>
        <p:spPr bwMode="auto">
          <a:xfrm>
            <a:off x="7667625" y="2924175"/>
            <a:ext cx="900113" cy="46831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0984" name="Rectangle 8"/>
          <p:cNvSpPr>
            <a:spLocks noChangeArrowheads="1"/>
          </p:cNvSpPr>
          <p:nvPr/>
        </p:nvSpPr>
        <p:spPr bwMode="auto">
          <a:xfrm>
            <a:off x="1763713" y="6092825"/>
            <a:ext cx="723741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rIns="18000"/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GB" sz="2000" b="1"/>
              <a:t>=&gt; Clarity of responsibility allows governments to be rewarded/punished for the performance of the economy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4287958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098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Representation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125538"/>
            <a:ext cx="8280400" cy="3132137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Representation </a:t>
            </a:r>
            <a:br>
              <a:rPr lang="en-GB" sz="2000" b="1" smtClean="0">
                <a:ea typeface="ＭＳ Ｐゴシック" pitchFamily="34" charset="-128"/>
              </a:rPr>
            </a:br>
            <a:r>
              <a:rPr lang="en-GB" sz="2000" smtClean="0">
                <a:ea typeface="ＭＳ Ｐゴシック" pitchFamily="34" charset="-128"/>
              </a:rPr>
              <a:t>=&gt; the closer a government is to the average (‘median’) voter, the more representative it is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A ‘representative’ government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sz="2000" smtClean="0">
                <a:ea typeface="ＭＳ Ｐゴシック" pitchFamily="34" charset="-128"/>
              </a:rPr>
              <a:t>=&gt; a government which contains the party that the median voter supported in the election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n-GB" sz="2000" b="1" smtClean="0">
                <a:ea typeface="ＭＳ Ｐゴシック" pitchFamily="34" charset="-128"/>
              </a:rPr>
              <a:t>Example: </a:t>
            </a:r>
            <a:r>
              <a:rPr lang="en-GB" sz="2000" smtClean="0">
                <a:ea typeface="ＭＳ Ｐゴシック" pitchFamily="34" charset="-128"/>
              </a:rPr>
              <a:t>UK in 2010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n-GB" sz="2000" smtClean="0">
              <a:ea typeface="ＭＳ Ｐゴシック" pitchFamily="34" charset="-128"/>
            </a:endParaRPr>
          </a:p>
        </p:txBody>
      </p:sp>
      <p:sp>
        <p:nvSpPr>
          <p:cNvPr id="489505" name="Line 33"/>
          <p:cNvSpPr>
            <a:spLocks noChangeShapeType="1"/>
          </p:cNvSpPr>
          <p:nvPr/>
        </p:nvSpPr>
        <p:spPr bwMode="auto">
          <a:xfrm>
            <a:off x="1150938" y="4941888"/>
            <a:ext cx="62277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arrow" w="lg" len="lg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06" name="Text Box 34"/>
          <p:cNvSpPr txBox="1">
            <a:spLocks noChangeArrowheads="1"/>
          </p:cNvSpPr>
          <p:nvPr/>
        </p:nvSpPr>
        <p:spPr bwMode="auto">
          <a:xfrm>
            <a:off x="646113" y="4762500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Left</a:t>
            </a:r>
            <a:endParaRPr lang="en-US"/>
          </a:p>
        </p:txBody>
      </p:sp>
      <p:sp>
        <p:nvSpPr>
          <p:cNvPr id="489507" name="Text Box 35"/>
          <p:cNvSpPr txBox="1">
            <a:spLocks noChangeArrowheads="1"/>
          </p:cNvSpPr>
          <p:nvPr/>
        </p:nvSpPr>
        <p:spPr bwMode="auto">
          <a:xfrm>
            <a:off x="7307263" y="4762500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Right</a:t>
            </a:r>
            <a:endParaRPr lang="en-US"/>
          </a:p>
        </p:txBody>
      </p:sp>
      <p:sp>
        <p:nvSpPr>
          <p:cNvPr id="489509" name="Line 37"/>
          <p:cNvSpPr>
            <a:spLocks noChangeShapeType="1"/>
          </p:cNvSpPr>
          <p:nvPr/>
        </p:nvSpPr>
        <p:spPr bwMode="auto">
          <a:xfrm>
            <a:off x="2195513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0" name="Line 38"/>
          <p:cNvSpPr>
            <a:spLocks noChangeShapeType="1"/>
          </p:cNvSpPr>
          <p:nvPr/>
        </p:nvSpPr>
        <p:spPr bwMode="auto">
          <a:xfrm>
            <a:off x="2914650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1" name="Line 39"/>
          <p:cNvSpPr>
            <a:spLocks noChangeShapeType="1"/>
          </p:cNvSpPr>
          <p:nvPr/>
        </p:nvSpPr>
        <p:spPr bwMode="auto">
          <a:xfrm>
            <a:off x="3706813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2" name="Line 40"/>
          <p:cNvSpPr>
            <a:spLocks noChangeShapeType="1"/>
          </p:cNvSpPr>
          <p:nvPr/>
        </p:nvSpPr>
        <p:spPr bwMode="auto">
          <a:xfrm>
            <a:off x="4427538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3" name="Line 41"/>
          <p:cNvSpPr>
            <a:spLocks noChangeShapeType="1"/>
          </p:cNvSpPr>
          <p:nvPr/>
        </p:nvSpPr>
        <p:spPr bwMode="auto">
          <a:xfrm>
            <a:off x="5148263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4" name="Line 42"/>
          <p:cNvSpPr>
            <a:spLocks noChangeShapeType="1"/>
          </p:cNvSpPr>
          <p:nvPr/>
        </p:nvSpPr>
        <p:spPr bwMode="auto">
          <a:xfrm>
            <a:off x="5795963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5" name="Line 43"/>
          <p:cNvSpPr>
            <a:spLocks noChangeShapeType="1"/>
          </p:cNvSpPr>
          <p:nvPr/>
        </p:nvSpPr>
        <p:spPr bwMode="auto">
          <a:xfrm>
            <a:off x="6480175" y="4832350"/>
            <a:ext cx="0" cy="2524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18" name="Text Box 46"/>
          <p:cNvSpPr txBox="1">
            <a:spLocks noChangeArrowheads="1"/>
          </p:cNvSpPr>
          <p:nvPr/>
        </p:nvSpPr>
        <p:spPr bwMode="auto">
          <a:xfrm>
            <a:off x="2519363" y="4365625"/>
            <a:ext cx="10001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SNP+PC</a:t>
            </a:r>
            <a:br>
              <a:rPr lang="en-GB" sz="1600"/>
            </a:br>
            <a:r>
              <a:rPr lang="en-GB" sz="1600"/>
              <a:t>+SDLP</a:t>
            </a:r>
            <a:endParaRPr lang="en-US" sz="1600"/>
          </a:p>
        </p:txBody>
      </p:sp>
      <p:sp>
        <p:nvSpPr>
          <p:cNvPr id="489519" name="Text Box 47"/>
          <p:cNvSpPr txBox="1">
            <a:spLocks noChangeArrowheads="1"/>
          </p:cNvSpPr>
          <p:nvPr/>
        </p:nvSpPr>
        <p:spPr bwMode="auto">
          <a:xfrm>
            <a:off x="3490913" y="4545013"/>
            <a:ext cx="522287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Lab</a:t>
            </a:r>
            <a:endParaRPr lang="en-US" sz="1600"/>
          </a:p>
        </p:txBody>
      </p:sp>
      <p:sp>
        <p:nvSpPr>
          <p:cNvPr id="489520" name="Text Box 48"/>
          <p:cNvSpPr txBox="1">
            <a:spLocks noChangeArrowheads="1"/>
          </p:cNvSpPr>
          <p:nvPr/>
        </p:nvSpPr>
        <p:spPr bwMode="auto">
          <a:xfrm>
            <a:off x="4175125" y="4545013"/>
            <a:ext cx="442913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LD</a:t>
            </a:r>
            <a:endParaRPr lang="en-US" sz="1600"/>
          </a:p>
        </p:txBody>
      </p:sp>
      <p:sp>
        <p:nvSpPr>
          <p:cNvPr id="489521" name="Text Box 49"/>
          <p:cNvSpPr txBox="1">
            <a:spLocks noChangeArrowheads="1"/>
          </p:cNvSpPr>
          <p:nvPr/>
        </p:nvSpPr>
        <p:spPr bwMode="auto">
          <a:xfrm>
            <a:off x="4859338" y="4545013"/>
            <a:ext cx="55562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Con</a:t>
            </a:r>
            <a:endParaRPr lang="en-US" sz="1600"/>
          </a:p>
        </p:txBody>
      </p:sp>
      <p:sp>
        <p:nvSpPr>
          <p:cNvPr id="489522" name="Text Box 50"/>
          <p:cNvSpPr txBox="1">
            <a:spLocks noChangeArrowheads="1"/>
          </p:cNvSpPr>
          <p:nvPr/>
        </p:nvSpPr>
        <p:spPr bwMode="auto">
          <a:xfrm>
            <a:off x="6154738" y="4329113"/>
            <a:ext cx="693737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Other</a:t>
            </a:r>
            <a:br>
              <a:rPr lang="en-GB" sz="1600"/>
            </a:br>
            <a:r>
              <a:rPr lang="en-GB" sz="1600"/>
              <a:t>right</a:t>
            </a:r>
            <a:endParaRPr lang="en-US" sz="1600"/>
          </a:p>
        </p:txBody>
      </p:sp>
      <p:sp>
        <p:nvSpPr>
          <p:cNvPr id="489523" name="Text Box 51"/>
          <p:cNvSpPr txBox="1">
            <a:spLocks noChangeArrowheads="1"/>
          </p:cNvSpPr>
          <p:nvPr/>
        </p:nvSpPr>
        <p:spPr bwMode="auto">
          <a:xfrm>
            <a:off x="5543550" y="4545013"/>
            <a:ext cx="65722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UKIP</a:t>
            </a:r>
            <a:endParaRPr lang="en-US" sz="1600"/>
          </a:p>
        </p:txBody>
      </p:sp>
      <p:sp>
        <p:nvSpPr>
          <p:cNvPr id="489525" name="Text Box 53"/>
          <p:cNvSpPr txBox="1">
            <a:spLocks noChangeArrowheads="1"/>
          </p:cNvSpPr>
          <p:nvPr/>
        </p:nvSpPr>
        <p:spPr bwMode="auto">
          <a:xfrm>
            <a:off x="1979613" y="5119688"/>
            <a:ext cx="46672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1.8</a:t>
            </a:r>
            <a:endParaRPr lang="en-US" sz="1600"/>
          </a:p>
        </p:txBody>
      </p:sp>
      <p:sp>
        <p:nvSpPr>
          <p:cNvPr id="489526" name="Text Box 54"/>
          <p:cNvSpPr txBox="1">
            <a:spLocks noChangeArrowheads="1"/>
          </p:cNvSpPr>
          <p:nvPr/>
        </p:nvSpPr>
        <p:spPr bwMode="auto">
          <a:xfrm>
            <a:off x="2662238" y="5121275"/>
            <a:ext cx="4667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2.6</a:t>
            </a:r>
            <a:endParaRPr lang="en-US" sz="1600"/>
          </a:p>
        </p:txBody>
      </p:sp>
      <p:sp>
        <p:nvSpPr>
          <p:cNvPr id="489527" name="Text Box 55"/>
          <p:cNvSpPr txBox="1">
            <a:spLocks noChangeArrowheads="1"/>
          </p:cNvSpPr>
          <p:nvPr/>
        </p:nvSpPr>
        <p:spPr bwMode="auto">
          <a:xfrm>
            <a:off x="3419475" y="5121275"/>
            <a:ext cx="5794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29.3</a:t>
            </a:r>
            <a:endParaRPr lang="en-US" sz="1600"/>
          </a:p>
        </p:txBody>
      </p:sp>
      <p:sp>
        <p:nvSpPr>
          <p:cNvPr id="489528" name="Text Box 56"/>
          <p:cNvSpPr txBox="1">
            <a:spLocks noChangeArrowheads="1"/>
          </p:cNvSpPr>
          <p:nvPr/>
        </p:nvSpPr>
        <p:spPr bwMode="auto">
          <a:xfrm>
            <a:off x="4138613" y="5121275"/>
            <a:ext cx="57943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23.3</a:t>
            </a:r>
            <a:endParaRPr lang="en-US" sz="1600"/>
          </a:p>
        </p:txBody>
      </p:sp>
      <p:sp>
        <p:nvSpPr>
          <p:cNvPr id="489529" name="Text Box 57"/>
          <p:cNvSpPr txBox="1">
            <a:spLocks noChangeArrowheads="1"/>
          </p:cNvSpPr>
          <p:nvPr/>
        </p:nvSpPr>
        <p:spPr bwMode="auto">
          <a:xfrm>
            <a:off x="4859338" y="5121275"/>
            <a:ext cx="57943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36.5</a:t>
            </a:r>
            <a:endParaRPr lang="en-US" sz="1600"/>
          </a:p>
        </p:txBody>
      </p:sp>
      <p:sp>
        <p:nvSpPr>
          <p:cNvPr id="489530" name="Text Box 58"/>
          <p:cNvSpPr txBox="1">
            <a:spLocks noChangeArrowheads="1"/>
          </p:cNvSpPr>
          <p:nvPr/>
        </p:nvSpPr>
        <p:spPr bwMode="auto">
          <a:xfrm>
            <a:off x="5543550" y="5121275"/>
            <a:ext cx="4667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3.1</a:t>
            </a:r>
            <a:endParaRPr lang="en-US" sz="1600"/>
          </a:p>
        </p:txBody>
      </p:sp>
      <p:sp>
        <p:nvSpPr>
          <p:cNvPr id="489531" name="Text Box 59"/>
          <p:cNvSpPr txBox="1">
            <a:spLocks noChangeArrowheads="1"/>
          </p:cNvSpPr>
          <p:nvPr/>
        </p:nvSpPr>
        <p:spPr bwMode="auto">
          <a:xfrm>
            <a:off x="6262688" y="5121275"/>
            <a:ext cx="4667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3.2</a:t>
            </a:r>
            <a:endParaRPr lang="en-US" sz="1600"/>
          </a:p>
        </p:txBody>
      </p:sp>
      <p:sp>
        <p:nvSpPr>
          <p:cNvPr id="489532" name="Text Box 60"/>
          <p:cNvSpPr txBox="1">
            <a:spLocks noChangeArrowheads="1"/>
          </p:cNvSpPr>
          <p:nvPr/>
        </p:nvSpPr>
        <p:spPr bwMode="auto">
          <a:xfrm>
            <a:off x="538163" y="5084763"/>
            <a:ext cx="1135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/>
              <a:t>Votes (%):</a:t>
            </a:r>
            <a:endParaRPr lang="en-US" sz="1600"/>
          </a:p>
        </p:txBody>
      </p:sp>
      <p:sp>
        <p:nvSpPr>
          <p:cNvPr id="489533" name="Text Box 61"/>
          <p:cNvSpPr txBox="1">
            <a:spLocks noChangeArrowheads="1"/>
          </p:cNvSpPr>
          <p:nvPr/>
        </p:nvSpPr>
        <p:spPr bwMode="auto">
          <a:xfrm>
            <a:off x="1906588" y="4365625"/>
            <a:ext cx="693737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Other</a:t>
            </a:r>
            <a:br>
              <a:rPr lang="en-GB" sz="1600"/>
            </a:br>
            <a:r>
              <a:rPr lang="en-GB" sz="1600"/>
              <a:t>left</a:t>
            </a:r>
            <a:endParaRPr lang="en-US" sz="1600"/>
          </a:p>
        </p:txBody>
      </p:sp>
      <p:sp>
        <p:nvSpPr>
          <p:cNvPr id="489534" name="Line 62"/>
          <p:cNvSpPr>
            <a:spLocks noChangeShapeType="1"/>
          </p:cNvSpPr>
          <p:nvPr/>
        </p:nvSpPr>
        <p:spPr bwMode="auto">
          <a:xfrm>
            <a:off x="4570413" y="5445125"/>
            <a:ext cx="0" cy="468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arrow" w="lg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9535" name="Text Box 63"/>
          <p:cNvSpPr txBox="1">
            <a:spLocks noChangeArrowheads="1"/>
          </p:cNvSpPr>
          <p:nvPr/>
        </p:nvSpPr>
        <p:spPr bwMode="auto">
          <a:xfrm>
            <a:off x="3851275" y="5913438"/>
            <a:ext cx="1476375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 b="1">
                <a:solidFill>
                  <a:srgbClr val="EA5C00"/>
                </a:solidFill>
              </a:rPr>
              <a:t>Median voter</a:t>
            </a:r>
            <a:endParaRPr lang="en-US" sz="1600" b="1">
              <a:solidFill>
                <a:srgbClr val="EA5C00"/>
              </a:solidFill>
            </a:endParaRPr>
          </a:p>
        </p:txBody>
      </p:sp>
      <p:sp>
        <p:nvSpPr>
          <p:cNvPr id="489536" name="AutoShape 64"/>
          <p:cNvSpPr>
            <a:spLocks/>
          </p:cNvSpPr>
          <p:nvPr/>
        </p:nvSpPr>
        <p:spPr bwMode="auto">
          <a:xfrm rot="5400000">
            <a:off x="4679157" y="3898106"/>
            <a:ext cx="215900" cy="1150937"/>
          </a:xfrm>
          <a:prstGeom prst="leftBrace">
            <a:avLst>
              <a:gd name="adj1" fmla="val 44424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9537" name="Text Box 65"/>
          <p:cNvSpPr txBox="1">
            <a:spLocks noChangeArrowheads="1"/>
          </p:cNvSpPr>
          <p:nvPr/>
        </p:nvSpPr>
        <p:spPr bwMode="auto">
          <a:xfrm>
            <a:off x="4462463" y="4113213"/>
            <a:ext cx="61436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GB" sz="1600"/>
              <a:t>Govt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18126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505" grpId="0" animBg="1"/>
      <p:bldP spid="489506" grpId="0"/>
      <p:bldP spid="489507" grpId="0"/>
      <p:bldP spid="489509" grpId="0" animBg="1"/>
      <p:bldP spid="489510" grpId="0" animBg="1"/>
      <p:bldP spid="489511" grpId="0" animBg="1"/>
      <p:bldP spid="489512" grpId="0" animBg="1"/>
      <p:bldP spid="489513" grpId="0" animBg="1"/>
      <p:bldP spid="489514" grpId="0" animBg="1"/>
      <p:bldP spid="489515" grpId="0" animBg="1"/>
      <p:bldP spid="489518" grpId="0"/>
      <p:bldP spid="489519" grpId="0"/>
      <p:bldP spid="489520" grpId="0"/>
      <p:bldP spid="489521" grpId="0"/>
      <p:bldP spid="489522" grpId="0"/>
      <p:bldP spid="489523" grpId="0"/>
      <p:bldP spid="489525" grpId="0"/>
      <p:bldP spid="489526" grpId="0"/>
      <p:bldP spid="489527" grpId="0"/>
      <p:bldP spid="489528" grpId="0"/>
      <p:bldP spid="489529" grpId="0"/>
      <p:bldP spid="489530" grpId="0"/>
      <p:bldP spid="489531" grpId="0"/>
      <p:bldP spid="489532" grpId="0"/>
      <p:bldP spid="489533" grpId="0"/>
      <p:bldP spid="489534" grpId="0" animBg="1"/>
      <p:bldP spid="489535" grpId="0"/>
      <p:bldP spid="489536" grpId="0" animBg="1"/>
      <p:bldP spid="48953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8037" y="255349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Citizen-Government Distance</a:t>
            </a:r>
            <a:r>
              <a:rPr lang="en-GB" sz="3200" dirty="0">
                <a:ea typeface="ＭＳ Ｐゴシック" pitchFamily="34" charset="-128"/>
              </a:rPr>
              <a:t/>
            </a:r>
            <a:br>
              <a:rPr lang="en-GB" sz="3200" dirty="0">
                <a:ea typeface="ＭＳ Ｐゴシック" pitchFamily="34" charset="-128"/>
              </a:rPr>
            </a:br>
            <a:r>
              <a:rPr lang="en-GB" sz="3200" dirty="0" smtClean="0">
                <a:ea typeface="ＭＳ Ｐゴシック" pitchFamily="34" charset="-128"/>
              </a:rPr>
              <a:t>(</a:t>
            </a:r>
            <a:r>
              <a:rPr lang="en-GB" sz="2600" dirty="0" smtClean="0">
                <a:ea typeface="ＭＳ Ｐゴシック" pitchFamily="34" charset="-128"/>
              </a:rPr>
              <a:t>Huber and Powell, 1994)</a:t>
            </a:r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33488"/>
            <a:ext cx="8208962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4" name="Line 6"/>
          <p:cNvSpPr>
            <a:spLocks noChangeShapeType="1"/>
          </p:cNvSpPr>
          <p:nvPr/>
        </p:nvSpPr>
        <p:spPr bwMode="auto">
          <a:xfrm>
            <a:off x="3492500" y="2349500"/>
            <a:ext cx="4667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2087563" y="2024063"/>
            <a:ext cx="1504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Single-party</a:t>
            </a:r>
            <a:br>
              <a:rPr lang="en-GB"/>
            </a:br>
            <a:r>
              <a:rPr lang="en-GB"/>
              <a:t>governments</a:t>
            </a:r>
            <a:endParaRPr lang="en-US"/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7451725" y="1196975"/>
            <a:ext cx="1504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coalition</a:t>
            </a:r>
            <a:br>
              <a:rPr lang="en-GB"/>
            </a:br>
            <a:r>
              <a:rPr lang="en-GB"/>
              <a:t>governments</a:t>
            </a:r>
            <a:endParaRPr lang="en-US"/>
          </a:p>
        </p:txBody>
      </p:sp>
      <p:sp>
        <p:nvSpPr>
          <p:cNvPr id="30727" name="Line 9"/>
          <p:cNvSpPr>
            <a:spLocks noChangeShapeType="1"/>
          </p:cNvSpPr>
          <p:nvPr/>
        </p:nvSpPr>
        <p:spPr bwMode="auto">
          <a:xfrm flipH="1">
            <a:off x="7812088" y="1773238"/>
            <a:ext cx="107950" cy="684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8" name="Line 10"/>
          <p:cNvSpPr>
            <a:spLocks noChangeShapeType="1"/>
          </p:cNvSpPr>
          <p:nvPr/>
        </p:nvSpPr>
        <p:spPr bwMode="auto">
          <a:xfrm flipH="1">
            <a:off x="6516688" y="1628775"/>
            <a:ext cx="97155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747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In Sum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038225"/>
            <a:ext cx="8218487" cy="5486400"/>
          </a:xfrm>
        </p:spPr>
        <p:txBody>
          <a:bodyPr>
            <a:normAutofit fontScale="92500" lnSpcReduction="20000"/>
          </a:bodyPr>
          <a:lstStyle/>
          <a:p>
            <a:pPr marL="180975" indent="-180975" eaLnBrk="1" hangingPunct="1"/>
            <a:r>
              <a:rPr lang="en-GB" sz="2000" dirty="0" smtClean="0">
                <a:ea typeface="ＭＳ Ｐゴシック" pitchFamily="34" charset="-128"/>
              </a:rPr>
              <a:t>Presidential systems are characterised by powerful parliaments and weak parties, and presidents are weak if they do not command a majority in the legislature</a:t>
            </a:r>
          </a:p>
          <a:p>
            <a:pPr marL="180975" indent="-180975" eaLnBrk="1" hangingPunct="1"/>
            <a:endParaRPr lang="en-GB" sz="2000" dirty="0" smtClean="0">
              <a:ea typeface="ＭＳ Ｐゴシック" pitchFamily="34" charset="-128"/>
            </a:endParaRPr>
          </a:p>
          <a:p>
            <a:pPr marL="180975" indent="-180975" eaLnBrk="1" hangingPunct="1"/>
            <a:r>
              <a:rPr lang="en-GB" sz="2000" dirty="0" smtClean="0">
                <a:ea typeface="ＭＳ Ｐゴシック" pitchFamily="34" charset="-128"/>
              </a:rPr>
              <a:t>Parliamentary systems are characterised by powerful governments and parties, and weak parliaments</a:t>
            </a:r>
          </a:p>
          <a:p>
            <a:pPr marL="180975" indent="-180975" eaLnBrk="1" hangingPunct="1"/>
            <a:endParaRPr lang="en-GB" sz="2000" dirty="0">
              <a:ea typeface="ＭＳ Ｐゴシック" pitchFamily="34" charset="-128"/>
            </a:endParaRPr>
          </a:p>
          <a:p>
            <a:pPr marL="180975" indent="-180975"/>
            <a:r>
              <a:rPr lang="en-GB" sz="2000" dirty="0" smtClean="0">
                <a:ea typeface="ＭＳ Ｐゴシック" pitchFamily="34" charset="-128"/>
              </a:rPr>
              <a:t>Office-seeking </a:t>
            </a:r>
            <a:r>
              <a:rPr lang="en-GB" sz="2000" dirty="0">
                <a:ea typeface="ＭＳ Ｐゴシック" pitchFamily="34" charset="-128"/>
              </a:rPr>
              <a:t>theories predict that </a:t>
            </a:r>
            <a:r>
              <a:rPr lang="en-GB" sz="2000" dirty="0">
                <a:solidFill>
                  <a:srgbClr val="EA5C00"/>
                </a:solidFill>
                <a:ea typeface="ＭＳ Ｐゴシック" pitchFamily="34" charset="-128"/>
              </a:rPr>
              <a:t>minimum-winning coalitions</a:t>
            </a:r>
            <a:r>
              <a:rPr lang="en-GB" sz="2000" dirty="0">
                <a:ea typeface="ＭＳ Ｐゴシック" pitchFamily="34" charset="-128"/>
              </a:rPr>
              <a:t> will form and that cabinet seats will be allocated in proportion to parties’ seat-shares </a:t>
            </a:r>
            <a:br>
              <a:rPr lang="en-GB" sz="2000" dirty="0">
                <a:ea typeface="ＭＳ Ｐゴシック" pitchFamily="34" charset="-128"/>
              </a:rPr>
            </a:br>
            <a:endParaRPr lang="en-GB" sz="2000" dirty="0">
              <a:ea typeface="ＭＳ Ｐゴシック" pitchFamily="34" charset="-128"/>
            </a:endParaRPr>
          </a:p>
          <a:p>
            <a:pPr marL="180975" indent="-180975"/>
            <a:r>
              <a:rPr lang="en-GB" sz="2000" dirty="0">
                <a:ea typeface="ＭＳ Ｐゴシック" pitchFamily="34" charset="-128"/>
              </a:rPr>
              <a:t>Policy-seeking theories predict that </a:t>
            </a:r>
            <a:r>
              <a:rPr lang="en-GB" sz="2000" dirty="0">
                <a:solidFill>
                  <a:srgbClr val="EA5C00"/>
                </a:solidFill>
                <a:ea typeface="ＭＳ Ｐゴシック" pitchFamily="34" charset="-128"/>
              </a:rPr>
              <a:t>connected coalitions</a:t>
            </a:r>
            <a:r>
              <a:rPr lang="en-GB" sz="2000" dirty="0">
                <a:ea typeface="ＭＳ Ｐゴシック" pitchFamily="34" charset="-128"/>
              </a:rPr>
              <a:t> will form, between parties next to each other on a policy dimension and that parties will bargain about the content of a ‘coalition agreement’</a:t>
            </a:r>
            <a:br>
              <a:rPr lang="en-GB" sz="2000" dirty="0">
                <a:ea typeface="ＭＳ Ｐゴシック" pitchFamily="34" charset="-128"/>
              </a:rPr>
            </a:br>
            <a:endParaRPr lang="en-GB" sz="2000" dirty="0">
              <a:ea typeface="ＭＳ Ｐゴシック" pitchFamily="34" charset="-128"/>
            </a:endParaRPr>
          </a:p>
          <a:p>
            <a:pPr marL="180975" indent="-180975"/>
            <a:r>
              <a:rPr lang="en-GB" sz="2000" dirty="0">
                <a:ea typeface="ＭＳ Ｐゴシック" pitchFamily="34" charset="-128"/>
              </a:rPr>
              <a:t>Single-party governments tend to be more stable, more decisive and more accountable (with higher ‘clarity of responsibility’)</a:t>
            </a:r>
            <a:br>
              <a:rPr lang="en-GB" sz="2000" dirty="0">
                <a:ea typeface="ＭＳ Ｐゴシック" pitchFamily="34" charset="-128"/>
              </a:rPr>
            </a:br>
            <a:endParaRPr lang="en-GB" sz="2000" dirty="0">
              <a:ea typeface="ＭＳ Ｐゴシック" pitchFamily="34" charset="-128"/>
            </a:endParaRPr>
          </a:p>
          <a:p>
            <a:pPr marL="180975" indent="-180975"/>
            <a:r>
              <a:rPr lang="en-GB" sz="2000" dirty="0">
                <a:ea typeface="ＭＳ Ｐゴシック" pitchFamily="34" charset="-128"/>
              </a:rPr>
              <a:t>Coalition governments tend to be more consensual </a:t>
            </a:r>
            <a:r>
              <a:rPr lang="en-GB" sz="2000">
                <a:ea typeface="ＭＳ Ｐゴシック" pitchFamily="34" charset="-128"/>
              </a:rPr>
              <a:t>and </a:t>
            </a:r>
            <a:r>
              <a:rPr lang="en-GB" sz="2000" smtClean="0">
                <a:ea typeface="ＭＳ Ｐゴシック" pitchFamily="34" charset="-128"/>
              </a:rPr>
              <a:t>more representative </a:t>
            </a:r>
            <a:r>
              <a:rPr lang="en-GB" sz="2000" dirty="0">
                <a:ea typeface="ＭＳ Ｐゴシック" pitchFamily="34" charset="-128"/>
              </a:rPr>
              <a:t>(closer to the median voter</a:t>
            </a:r>
            <a:r>
              <a:rPr lang="en-GB" sz="2000" dirty="0" smtClean="0">
                <a:ea typeface="ＭＳ Ｐゴシック" pitchFamily="34" charset="-128"/>
              </a:rPr>
              <a:t>)</a:t>
            </a:r>
            <a:endParaRPr lang="en-US" sz="2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8893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upload.wikimedia.org/wikipedia/commons/thumb/0/04/Forms_of_government.svg/863px-Forms_of_governmen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" y="944724"/>
            <a:ext cx="9061739" cy="465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3816424" cy="234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990000"/>
                </a:solidFill>
                <a:ea typeface="ＭＳ Ｐゴシック" pitchFamily="34" charset="-128"/>
              </a:rPr>
              <a:t>Regime Types Across the World</a:t>
            </a:r>
          </a:p>
        </p:txBody>
      </p:sp>
    </p:spTree>
    <p:extLst>
      <p:ext uri="{BB962C8B-B14F-4D97-AF65-F5344CB8AC3E}">
        <p14:creationId xmlns:p14="http://schemas.microsoft.com/office/powerpoint/2010/main" val="1894830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Policy Implications of Regime Types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55177"/>
            <a:ext cx="7881937" cy="4596423"/>
          </a:xfrm>
        </p:spPr>
        <p:txBody>
          <a:bodyPr/>
          <a:lstStyle/>
          <a:p>
            <a:pPr marL="381000" indent="-38100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1. Power</a:t>
            </a:r>
          </a:p>
          <a:p>
            <a:pPr marL="381000" indent="-38100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Who controls the agenda and who has veto power?</a:t>
            </a:r>
            <a:endParaRPr lang="en-GB" sz="2200" b="1" dirty="0" smtClean="0">
              <a:ea typeface="ＭＳ Ｐゴシック" pitchFamily="34" charset="-128"/>
            </a:endParaRPr>
          </a:p>
          <a:p>
            <a:pPr marL="381000" indent="-38100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381000" indent="-38100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2. Party cohesion</a:t>
            </a:r>
          </a:p>
          <a:p>
            <a:pPr marL="381000" indent="-38100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Can presidents and prime ministers force their parliamentary members to ‘toe the party line’?</a:t>
            </a:r>
            <a:endParaRPr lang="en-GB" sz="2200" b="1" dirty="0" smtClean="0">
              <a:ea typeface="ＭＳ Ｐゴシック" pitchFamily="34" charset="-128"/>
            </a:endParaRPr>
          </a:p>
          <a:p>
            <a:pPr marL="381000" indent="-381000">
              <a:buFontTx/>
              <a:buNone/>
            </a:pPr>
            <a:endParaRPr lang="en-GB" sz="20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732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459787" cy="574675"/>
          </a:xfrm>
        </p:spPr>
        <p:txBody>
          <a:bodyPr>
            <a:noAutofit/>
          </a:bodyPr>
          <a:lstStyle/>
          <a:p>
            <a:r>
              <a:rPr lang="en-GB" sz="3000" dirty="0" smtClean="0">
                <a:ea typeface="ＭＳ Ｐゴシック" pitchFamily="34" charset="-128"/>
              </a:rPr>
              <a:t>Who Has Agenda-Setting and Veto Power?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485900"/>
            <a:ext cx="8388350" cy="4965700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Presidential System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	</a:t>
            </a:r>
            <a:r>
              <a:rPr lang="en-GB" sz="2000" i="1" dirty="0" smtClean="0">
                <a:ea typeface="ＭＳ Ｐゴシック" pitchFamily="34" charset="-128"/>
              </a:rPr>
              <a:t>Agenda-setter: </a:t>
            </a:r>
            <a:r>
              <a:rPr lang="en-GB" sz="2000" dirty="0" smtClean="0">
                <a:ea typeface="ＭＳ Ｐゴシック" pitchFamily="34" charset="-128"/>
              </a:rPr>
              <a:t>Any member of Parliament (&amp; sometimes President)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</a:t>
            </a:r>
            <a:r>
              <a:rPr lang="en-GB" sz="2000" i="1" dirty="0" smtClean="0">
                <a:ea typeface="ＭＳ Ｐゴシック" pitchFamily="34" charset="-128"/>
              </a:rPr>
              <a:t>Veto: </a:t>
            </a:r>
            <a:r>
              <a:rPr lang="en-GB" sz="2000" dirty="0" smtClean="0">
                <a:ea typeface="ＭＳ Ｐゴシック" pitchFamily="34" charset="-128"/>
              </a:rPr>
              <a:t>Majority in Parliament + President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=&gt; </a:t>
            </a:r>
            <a:r>
              <a:rPr lang="en-GB" sz="2000" dirty="0" smtClean="0">
                <a:solidFill>
                  <a:srgbClr val="EA5C00"/>
                </a:solidFill>
                <a:ea typeface="ＭＳ Ｐゴシック" pitchFamily="34" charset="-128"/>
              </a:rPr>
              <a:t>Parliament proposes, President accepts/rejects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b="1" dirty="0" smtClean="0">
              <a:solidFill>
                <a:srgbClr val="FF9800"/>
              </a:solidFill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b="1" dirty="0" smtClean="0">
              <a:solidFill>
                <a:srgbClr val="FF9800"/>
              </a:solidFill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Parliamentary System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	</a:t>
            </a:r>
            <a:r>
              <a:rPr lang="en-GB" sz="2000" i="1" dirty="0" smtClean="0">
                <a:ea typeface="ＭＳ Ｐゴシック" pitchFamily="34" charset="-128"/>
              </a:rPr>
              <a:t>Agenda-setter: </a:t>
            </a:r>
            <a:r>
              <a:rPr lang="en-GB" sz="2000" dirty="0" smtClean="0">
                <a:ea typeface="ＭＳ Ｐゴシック" pitchFamily="34" charset="-128"/>
              </a:rPr>
              <a:t>Government (usually)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</a:t>
            </a:r>
            <a:r>
              <a:rPr lang="en-GB" sz="2000" i="1" dirty="0" smtClean="0">
                <a:ea typeface="ＭＳ Ｐゴシック" pitchFamily="34" charset="-128"/>
              </a:rPr>
              <a:t>Veto: </a:t>
            </a:r>
            <a:r>
              <a:rPr lang="en-GB" sz="2000" dirty="0" smtClean="0">
                <a:ea typeface="ＭＳ Ｐゴシック" pitchFamily="34" charset="-128"/>
              </a:rPr>
              <a:t>Majority in Parliament (and Head of State, officially)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	=&gt; </a:t>
            </a:r>
            <a:r>
              <a:rPr lang="en-GB" sz="2000" dirty="0" smtClean="0">
                <a:solidFill>
                  <a:srgbClr val="EA5C00"/>
                </a:solidFill>
                <a:ea typeface="ＭＳ Ｐゴシック" pitchFamily="34" charset="-128"/>
              </a:rPr>
              <a:t>Government proposes, Parliament accepts/rejects</a:t>
            </a:r>
          </a:p>
        </p:txBody>
      </p:sp>
    </p:spTree>
    <p:extLst>
      <p:ext uri="{BB962C8B-B14F-4D97-AF65-F5344CB8AC3E}">
        <p14:creationId xmlns:p14="http://schemas.microsoft.com/office/powerpoint/2010/main" val="3837094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5315" y="404813"/>
            <a:ext cx="8131298" cy="574675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Policymaking in a Parliamentary System</a:t>
            </a:r>
            <a:r>
              <a:rPr lang="en-GB" sz="2800" dirty="0" smtClean="0">
                <a:ea typeface="ＭＳ Ｐゴシック" pitchFamily="34" charset="-128"/>
              </a:rPr>
              <a:t/>
            </a:r>
            <a:br>
              <a:rPr lang="en-GB" sz="2800" dirty="0" smtClean="0">
                <a:ea typeface="ＭＳ Ｐゴシック" pitchFamily="34" charset="-128"/>
              </a:rPr>
            </a:br>
            <a:r>
              <a:rPr lang="en-GB" sz="2400" dirty="0" smtClean="0">
                <a:ea typeface="ＭＳ Ｐゴシック" pitchFamily="34" charset="-128"/>
              </a:rPr>
              <a:t>Dictatorship of the Government?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336431"/>
            <a:ext cx="8424863" cy="5115169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The government has a majority in the parliament (usually)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The government has a monopoly on agenda-setting power </a:t>
            </a:r>
            <a:r>
              <a:rPr lang="en-GB" sz="1800" dirty="0" smtClean="0">
                <a:ea typeface="ＭＳ Ｐゴシック" pitchFamily="34" charset="-128"/>
              </a:rPr>
              <a:t>(because it also controls the legislative timetable, it limits the amount of time spent on non-government business, e.g. ‘private members’ bills’)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The government can enforce party cohesion, via several carrots and sticks </a:t>
            </a:r>
            <a:r>
              <a:rPr lang="en-GB" sz="1800" dirty="0" smtClean="0">
                <a:ea typeface="ＭＳ Ｐゴシック" pitchFamily="34" charset="-128"/>
              </a:rPr>
              <a:t>(e.g. Benedetto and Hix, 2007)</a:t>
            </a:r>
            <a:r>
              <a:rPr lang="en-GB" sz="1800" b="1" dirty="0" smtClean="0">
                <a:ea typeface="ＭＳ Ｐゴシック" pitchFamily="34" charset="-128"/>
              </a:rPr>
              <a:t>: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Carrots: promotion to ministerial office</a:t>
            </a:r>
            <a:br>
              <a:rPr lang="en-GB" sz="1800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Sticks: a ‘vote of no confidence’ or parliamentary dissolution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b="1" dirty="0" smtClean="0">
                <a:solidFill>
                  <a:srgbClr val="EA5C00"/>
                </a:solidFill>
                <a:ea typeface="ＭＳ Ｐゴシック" pitchFamily="34" charset="-128"/>
              </a:rPr>
              <a:t>=&gt; Governments dominate parliaments in parliamentary systems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dirty="0" smtClean="0">
                <a:ea typeface="ＭＳ Ｐゴシック" pitchFamily="34" charset="-128"/>
              </a:rPr>
              <a:t>	e.g. governments almost never lose legislative votes, and almost no 	amendments are adopted without government support</a:t>
            </a:r>
          </a:p>
          <a:p>
            <a:pPr marL="0" indent="0">
              <a:buFontTx/>
              <a:buNone/>
              <a:tabLst>
                <a:tab pos="355600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0" indent="0">
              <a:buFontTx/>
              <a:buNone/>
              <a:tabLst>
                <a:tab pos="355600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‘My career in parliament has been spent throwing paper aeroplanes at a bulldozer’ </a:t>
            </a:r>
            <a:r>
              <a:rPr lang="en-GB" sz="1800" dirty="0" smtClean="0">
                <a:ea typeface="ＭＳ Ｐゴシック" pitchFamily="34" charset="-128"/>
              </a:rPr>
              <a:t>(Austin Mitchell, ‘backbench’ Labour MP)</a:t>
            </a:r>
          </a:p>
        </p:txBody>
      </p:sp>
    </p:spTree>
    <p:extLst>
      <p:ext uri="{BB962C8B-B14F-4D97-AF65-F5344CB8AC3E}">
        <p14:creationId xmlns:p14="http://schemas.microsoft.com/office/powerpoint/2010/main" val="386911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ea typeface="ＭＳ Ｐゴシック" pitchFamily="34" charset="-128"/>
              </a:rPr>
              <a:t>Parliamentary System: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900" dirty="0" smtClean="0">
                <a:ea typeface="ＭＳ Ｐゴシック" pitchFamily="34" charset="-128"/>
              </a:rPr>
              <a:t>Dictatorship of the government</a:t>
            </a: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39608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A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C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8163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>
                <a:solidFill>
                  <a:srgbClr val="FF0000"/>
                </a:solidFill>
              </a:rPr>
              <a:t>B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dirty="0">
                <a:solidFill>
                  <a:srgbClr val="0070C0"/>
                </a:solidFill>
              </a:rPr>
              <a:t>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dirty="0">
                <a:solidFill>
                  <a:srgbClr val="0070C0"/>
                </a:solidFill>
              </a:rPr>
              <a:t>D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/>
              <a:t>Left</a:t>
            </a:r>
            <a:endParaRPr lang="en-US" b="1"/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/>
              <a:t>Right</a:t>
            </a:r>
            <a:endParaRPr lang="en-US" b="1"/>
          </a:p>
        </p:txBody>
      </p:sp>
      <p:sp>
        <p:nvSpPr>
          <p:cNvPr id="18448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Assumptions:</a:t>
            </a:r>
            <a:br>
              <a:rPr lang="en-GB" sz="1800" b="1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A,B &amp; C are in the Left party, and D &amp; E are in the Right party</a:t>
            </a:r>
            <a:br>
              <a:rPr lang="en-GB" sz="1800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B is the Prime Minister </a:t>
            </a:r>
            <a:r>
              <a:rPr lang="en-GB" sz="1800" b="1" dirty="0" smtClean="0">
                <a:ea typeface="ＭＳ Ｐゴシック" pitchFamily="34" charset="-128"/>
              </a:rPr>
              <a:t>(the agenda-setter)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=&gt; if there is party cohesion, B is the ‘dictator’</a:t>
            </a:r>
            <a:r>
              <a:rPr lang="en-GB" sz="1800" b="1" dirty="0" smtClean="0">
                <a:ea typeface="ＭＳ Ｐゴシック" pitchFamily="34" charset="-128"/>
              </a:rPr>
              <a:t>			</a:t>
            </a:r>
            <a:endParaRPr lang="en-US" sz="1800" b="1" dirty="0" smtClean="0">
              <a:ea typeface="ＭＳ Ｐゴシック" pitchFamily="34" charset="-128"/>
            </a:endParaRPr>
          </a:p>
        </p:txBody>
      </p:sp>
      <p:sp>
        <p:nvSpPr>
          <p:cNvPr id="448529" name="Line 17"/>
          <p:cNvSpPr>
            <a:spLocks noChangeShapeType="1"/>
          </p:cNvSpPr>
          <p:nvPr/>
        </p:nvSpPr>
        <p:spPr bwMode="auto">
          <a:xfrm>
            <a:off x="518477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8530" name="Text Box 18"/>
          <p:cNvSpPr txBox="1">
            <a:spLocks noChangeArrowheads="1"/>
          </p:cNvSpPr>
          <p:nvPr/>
        </p:nvSpPr>
        <p:spPr bwMode="auto">
          <a:xfrm>
            <a:off x="4824413" y="33924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SQ</a:t>
            </a:r>
            <a:endParaRPr lang="en-US" b="1" i="1"/>
          </a:p>
        </p:txBody>
      </p:sp>
      <p:sp>
        <p:nvSpPr>
          <p:cNvPr id="448531" name="Line 19"/>
          <p:cNvSpPr>
            <a:spLocks noChangeShapeType="1"/>
          </p:cNvSpPr>
          <p:nvPr/>
        </p:nvSpPr>
        <p:spPr bwMode="auto">
          <a:xfrm>
            <a:off x="395922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8532" name="Text Box 20"/>
          <p:cNvSpPr txBox="1">
            <a:spLocks noChangeArrowheads="1"/>
          </p:cNvSpPr>
          <p:nvPr/>
        </p:nvSpPr>
        <p:spPr bwMode="auto">
          <a:xfrm>
            <a:off x="3562350" y="3392488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b="1" i="1"/>
              <a:t>X</a:t>
            </a:r>
            <a:endParaRPr lang="en-US" b="1" i="1"/>
          </a:p>
        </p:txBody>
      </p:sp>
    </p:spTree>
    <p:extLst>
      <p:ext uri="{BB962C8B-B14F-4D97-AF65-F5344CB8AC3E}">
        <p14:creationId xmlns:p14="http://schemas.microsoft.com/office/powerpoint/2010/main" val="2746777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29" grpId="0" animBg="1"/>
      <p:bldP spid="448529" grpId="1" animBg="1"/>
      <p:bldP spid="448530" grpId="0"/>
      <p:bldP spid="448530" grpId="1"/>
      <p:bldP spid="448531" grpId="0" animBg="1"/>
      <p:bldP spid="448531" grpId="1" animBg="1"/>
      <p:bldP spid="448532" grpId="0"/>
      <p:bldP spid="4485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964612" cy="51435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ea typeface="ＭＳ Ｐゴシック" pitchFamily="34" charset="-128"/>
              </a:rPr>
              <a:t>Variations in the Weakness of Parliaments</a:t>
            </a:r>
            <a:r>
              <a:rPr lang="en-US" sz="2800" b="1" dirty="0" smtClean="0">
                <a:ea typeface="ＭＳ Ｐゴシック" pitchFamily="34" charset="-128"/>
              </a:rPr>
              <a:t/>
            </a:r>
            <a:br>
              <a:rPr lang="en-US" sz="2800" b="1" dirty="0" smtClean="0">
                <a:ea typeface="ＭＳ Ｐゴシック" pitchFamily="34" charset="-128"/>
              </a:rPr>
            </a:br>
            <a:r>
              <a:rPr lang="en-GB" sz="2200" dirty="0" smtClean="0">
                <a:ea typeface="ＭＳ Ｐゴシック" pitchFamily="34" charset="-128"/>
              </a:rPr>
              <a:t>1 = weak vs. government, 7 = strong vs. government</a:t>
            </a:r>
          </a:p>
        </p:txBody>
      </p:sp>
      <p:graphicFrame>
        <p:nvGraphicFramePr>
          <p:cNvPr id="440482" name="Group 16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549884"/>
              </p:ext>
            </p:extLst>
          </p:nvPr>
        </p:nvGraphicFramePr>
        <p:xfrm>
          <a:off x="142875" y="1086579"/>
          <a:ext cx="8839200" cy="5543553"/>
        </p:xfrm>
        <a:graphic>
          <a:graphicData uri="http://schemas.openxmlformats.org/drawingml/2006/table">
            <a:tbl>
              <a:tblPr/>
              <a:tblGrid>
                <a:gridCol w="1414463"/>
                <a:gridCol w="1106487"/>
                <a:gridCol w="1079500"/>
                <a:gridCol w="1365250"/>
                <a:gridCol w="1250950"/>
                <a:gridCol w="1238250"/>
                <a:gridCol w="1384300"/>
              </a:tblGrid>
              <a:tr h="7318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Country</a:t>
                      </a:r>
                      <a:b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(*=semi-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pres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Plenary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agenda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Budget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agenda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Committee</a:t>
                      </a:r>
                      <a:b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power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8" marR="0" lvl="0" indent="-1588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1588" marR="0" lvl="0" indent="-1588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Timetable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control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8" marR="0" lvl="0" indent="-1588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1588" marR="0" lvl="0" indent="-1588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Guillotine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debate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Executive Dominance Index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UK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0.69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Ireland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0.52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France*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0.33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Greece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0.28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Spain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0.22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Portugal*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0.15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Austria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-0.04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Norway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-0.06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Denmark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-0.11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Germany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-0.13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Switzerland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-0.14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Finland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-0.15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Belgium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-0.17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Italy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-0.22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Sweden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-0.43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Netherlands</a:t>
                      </a: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-0.53</a:t>
                      </a: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27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1253</Words>
  <Application>Microsoft Macintosh PowerPoint</Application>
  <PresentationFormat>On-screen Show (4:3)</PresentationFormat>
  <Paragraphs>526</Paragraphs>
  <Slides>38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Office Theme</vt:lpstr>
      <vt:lpstr>Institutional Contexts</vt:lpstr>
      <vt:lpstr>PowerPoint Presentation</vt:lpstr>
      <vt:lpstr>PowerPoint Presentation</vt:lpstr>
      <vt:lpstr>Regime Types Across the World</vt:lpstr>
      <vt:lpstr>Policy Implications of Regime Types</vt:lpstr>
      <vt:lpstr>Who Has Agenda-Setting and Veto Power?</vt:lpstr>
      <vt:lpstr>Policymaking in a Parliamentary System Dictatorship of the Government?</vt:lpstr>
      <vt:lpstr>Parliamentary System: Dictatorship of the government</vt:lpstr>
      <vt:lpstr>Variations in the Weakness of Parliaments 1 = weak vs. government, 7 = strong vs. government</vt:lpstr>
      <vt:lpstr>Policymaking in a Presidential System Unified or Divided Government?</vt:lpstr>
      <vt:lpstr>Presidential System with Unified Gov’t: Presidential agenda-setting</vt:lpstr>
      <vt:lpstr>Presidential System with Divided Gov’t:  Parliamentary agenda-setting or gridlock?</vt:lpstr>
      <vt:lpstr>Party Cohesion</vt:lpstr>
      <vt:lpstr>Some Evidence on Party Cohesion (Carey, 2007)</vt:lpstr>
      <vt:lpstr>Map of Voting in the UK House of Commons, 1997-2001</vt:lpstr>
      <vt:lpstr>Map of Voting in the Canadian House of Commons, 1994-1997</vt:lpstr>
      <vt:lpstr>Map of Voting in the Belgian Parliament, 2000-03</vt:lpstr>
      <vt:lpstr>Map of Voting in the French National Assembly, 1993-97</vt:lpstr>
      <vt:lpstr>Map of Voting in the US House of  Representatives, 1993-95</vt:lpstr>
      <vt:lpstr>Map of Voting in the Korean National Assembly, 2004-07</vt:lpstr>
      <vt:lpstr>Governments in Parliamentary Systems</vt:lpstr>
      <vt:lpstr>2 Main Types of Coalitions</vt:lpstr>
      <vt:lpstr>PowerPoint Presentation</vt:lpstr>
      <vt:lpstr>PowerPoint Presentation</vt:lpstr>
      <vt:lpstr>PowerPoint Presentation</vt:lpstr>
      <vt:lpstr>Theories of Coalition Formation</vt:lpstr>
      <vt:lpstr>Illustration of Government Formation German Federal Election, 2009</vt:lpstr>
      <vt:lpstr>Potential Governments</vt:lpstr>
      <vt:lpstr>Location of German Parties</vt:lpstr>
      <vt:lpstr>When is a Minority Government Stable?</vt:lpstr>
      <vt:lpstr>Policy Consequences</vt:lpstr>
      <vt:lpstr>Evidence of Policy Impact (Tsebelis,1999)</vt:lpstr>
      <vt:lpstr>Duration</vt:lpstr>
      <vt:lpstr>Accountability: “clarity of responsibility”</vt:lpstr>
      <vt:lpstr>Effect of Clarity-of-Responsibility (Hellwig and Samuels, 2008)</vt:lpstr>
      <vt:lpstr>Representation</vt:lpstr>
      <vt:lpstr>Citizen-Government Distance (Huber and Powell, 1994)</vt:lpstr>
      <vt:lpstr>In Sum</vt:lpstr>
    </vt:vector>
  </TitlesOfParts>
  <Company>London School of Economics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Office User</cp:lastModifiedBy>
  <cp:revision>51</cp:revision>
  <dcterms:created xsi:type="dcterms:W3CDTF">2010-11-12T13:52:49Z</dcterms:created>
  <dcterms:modified xsi:type="dcterms:W3CDTF">2015-12-07T14:00:50Z</dcterms:modified>
</cp:coreProperties>
</file>