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17"/>
  </p:notesMasterIdLst>
  <p:sldIdLst>
    <p:sldId id="260" r:id="rId3"/>
    <p:sldId id="273" r:id="rId4"/>
    <p:sldId id="277" r:id="rId5"/>
    <p:sldId id="279" r:id="rId6"/>
    <p:sldId id="285" r:id="rId7"/>
    <p:sldId id="288" r:id="rId8"/>
    <p:sldId id="280" r:id="rId9"/>
    <p:sldId id="283" r:id="rId10"/>
    <p:sldId id="287" r:id="rId11"/>
    <p:sldId id="286" r:id="rId12"/>
    <p:sldId id="289" r:id="rId13"/>
    <p:sldId id="265" r:id="rId14"/>
    <p:sldId id="275" r:id="rId15"/>
    <p:sldId id="274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5" d="100"/>
          <a:sy n="105" d="100"/>
        </p:scale>
        <p:origin x="-1368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notesMaster" Target="notesMasters/notes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44CE59-524E-460D-92B7-8A6A154BF4F3}" type="datetimeFigureOut">
              <a:rPr lang="en-GB" smtClean="0"/>
              <a:t>07/12/15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09C722-5F33-467A-A7B3-7D0DBA649D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80296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4000" b="1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defRPr sz="4000" b="1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9pPr>
          </a:lstStyle>
          <a:p>
            <a:pPr eaLnBrk="1" hangingPunct="1"/>
            <a:fld id="{03A993CF-5DC9-4460-A7E0-D3D2AF25D8D8}" type="slidenum">
              <a:rPr lang="en-US" sz="1200" b="0" smtClean="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11</a:t>
            </a:fld>
            <a:endParaRPr lang="en-US" sz="1200" b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034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4000" b="1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defRPr sz="4000" b="1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9pPr>
          </a:lstStyle>
          <a:p>
            <a:pPr eaLnBrk="1" hangingPunct="1"/>
            <a:fld id="{DE593787-9B29-47FF-A7A2-1E25BAD44A43}" type="slidenum">
              <a:rPr lang="en-US" sz="1200" b="0" smtClean="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12</a:t>
            </a:fld>
            <a:endParaRPr lang="en-US" sz="1200" b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177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4000" b="1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defRPr sz="4000" b="1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9pPr>
          </a:lstStyle>
          <a:p>
            <a:pPr eaLnBrk="1" hangingPunct="1"/>
            <a:fld id="{B3F7C636-136C-4F5B-AA97-636C91E0D996}" type="slidenum">
              <a:rPr lang="en-US" sz="1200" b="0" smtClean="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3</a:t>
            </a:fld>
            <a:endParaRPr lang="en-US" sz="1200" b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4000" b="1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defRPr sz="4000" b="1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9pPr>
          </a:lstStyle>
          <a:p>
            <a:pPr eaLnBrk="1" hangingPunct="1"/>
            <a:fld id="{C6CC9E43-8831-43E7-BEFE-13DF7FF43A14}" type="slidenum">
              <a:rPr lang="en-US" sz="1200" b="0" smtClean="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4</a:t>
            </a:fld>
            <a:endParaRPr lang="en-US" sz="1200" b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4000" b="1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defRPr sz="4000" b="1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9pPr>
          </a:lstStyle>
          <a:p>
            <a:pPr eaLnBrk="1" hangingPunct="1"/>
            <a:fld id="{C6CC9E43-8831-43E7-BEFE-13DF7FF43A14}" type="slidenum">
              <a:rPr lang="en-US" sz="1200" b="0" smtClean="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5</a:t>
            </a:fld>
            <a:endParaRPr lang="en-US" sz="1200" b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4000" b="1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defRPr sz="4000" b="1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9pPr>
          </a:lstStyle>
          <a:p>
            <a:pPr eaLnBrk="1" hangingPunct="1"/>
            <a:fld id="{C6CC9E43-8831-43E7-BEFE-13DF7FF43A14}" type="slidenum">
              <a:rPr lang="en-US" sz="1200" b="0" smtClean="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6</a:t>
            </a:fld>
            <a:endParaRPr lang="en-US" sz="1200" b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BE6D5FB4-A78E-4CCC-BF50-37FF7C3B2E57}" type="slidenum">
              <a:rPr lang="en-US" sz="1200" smtClean="0"/>
              <a:pPr/>
              <a:t>7</a:t>
            </a:fld>
            <a:endParaRPr lang="en-US" sz="1200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29000"/>
          </a:xfrm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4000" b="1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defRPr sz="4000" b="1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9pPr>
          </a:lstStyle>
          <a:p>
            <a:pPr eaLnBrk="1" hangingPunct="1"/>
            <a:fld id="{2841E5E2-29FF-46CB-ABBF-7867BF51CCA8}" type="slidenum">
              <a:rPr lang="en-US" sz="1200" b="0" smtClean="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8</a:t>
            </a:fld>
            <a:endParaRPr lang="en-US" sz="1200" b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962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6991" y="4343400"/>
            <a:ext cx="5484019" cy="4114800"/>
          </a:xfrm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BE6D5FB4-A78E-4CCC-BF50-37FF7C3B2E57}" type="slidenum">
              <a:rPr lang="en-US" sz="1200" smtClean="0"/>
              <a:pPr/>
              <a:t>9</a:t>
            </a:fld>
            <a:endParaRPr lang="en-US" sz="1200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29000"/>
          </a:xfrm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4000" b="1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defRPr sz="4000" b="1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9pPr>
          </a:lstStyle>
          <a:p>
            <a:pPr eaLnBrk="1" hangingPunct="1"/>
            <a:fld id="{4EF95E9C-E758-4D7A-92BA-ADF64D473435}" type="slidenum">
              <a:rPr lang="en-US" sz="1200" b="0" smtClean="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10</a:t>
            </a:fld>
            <a:endParaRPr lang="en-US" sz="1200" b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281214"/>
            <a:ext cx="7772400" cy="1470025"/>
          </a:xfrm>
        </p:spPr>
        <p:txBody>
          <a:bodyPr anchor="t">
            <a:normAutofit/>
          </a:bodyPr>
          <a:lstStyle>
            <a:lvl1pPr algn="l">
              <a:defRPr sz="4200" baseline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r>
              <a:rPr lang="en-GB" dirty="0" smtClean="0"/>
              <a:t>Title Arial 42pt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5800" y="1941285"/>
            <a:ext cx="7772400" cy="1297215"/>
          </a:xfrm>
        </p:spPr>
        <p:txBody>
          <a:bodyPr anchor="t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800">
                <a:solidFill>
                  <a:srgbClr val="FF0000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Subtitle Arial 28pt red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 smtClean="0"/>
              <a:t>Title Arial 34pt red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smtClean="0"/>
              <a:t>Body text Arial 22pt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smtClean="0"/>
              <a:t>Body text Arial 22pt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 smtClean="0"/>
              <a:t>Title Arial 34pt red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 hasCustomPrompt="1"/>
          </p:nvPr>
        </p:nvSpPr>
        <p:spPr>
          <a:xfrm>
            <a:off x="457200" y="1670050"/>
            <a:ext cx="8180388" cy="4508500"/>
          </a:xfrm>
        </p:spPr>
        <p:txBody>
          <a:bodyPr/>
          <a:lstStyle/>
          <a:p>
            <a:pPr lvl="0"/>
            <a:r>
              <a:rPr lang="en-GB" dirty="0" smtClean="0"/>
              <a:t>Body text Arial 26pt</a:t>
            </a:r>
          </a:p>
        </p:txBody>
      </p:sp>
    </p:spTree>
    <p:extLst>
      <p:ext uri="{BB962C8B-B14F-4D97-AF65-F5344CB8AC3E}">
        <p14:creationId xmlns:p14="http://schemas.microsoft.com/office/powerpoint/2010/main" val="4037407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6738"/>
          </a:xfrm>
        </p:spPr>
        <p:txBody>
          <a:bodyPr anchor="t">
            <a:noAutofit/>
          </a:bodyPr>
          <a:lstStyle>
            <a:lvl1pPr algn="l">
              <a:defRPr sz="2400" b="1" baseline="0"/>
            </a:lvl1pPr>
          </a:lstStyle>
          <a:p>
            <a:r>
              <a:rPr lang="en-GB" dirty="0" smtClean="0"/>
              <a:t>Title Arial 34pt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792288" y="5367338"/>
            <a:ext cx="5486400" cy="804862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 smtClean="0"/>
              <a:t>Body Arial 18pt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369BE5-B19B-4F8A-8197-0FE9E14918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589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1FA9FF-8F41-467E-A2DA-E4291B6151B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8661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6F48FD-0B92-4869-85D9-6F2075EFBFC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674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981371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 smtClean="0"/>
              <a:t>Title Arial 34pt red</a:t>
            </a:r>
            <a:endParaRPr lang="en-US" dirty="0"/>
          </a:p>
        </p:txBody>
      </p:sp>
      <p:sp>
        <p:nvSpPr>
          <p:cNvPr id="4" name="Tex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301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GB" dirty="0" smtClean="0"/>
              <a:t>Body text Arial 26pt</a:t>
            </a:r>
          </a:p>
          <a:p>
            <a:pPr lvl="0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2971916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8.xml"/><Relationship Id="rId2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981371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 smtClean="0"/>
              <a:t>Title Arial 34pt red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301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GB" dirty="0" smtClean="0"/>
              <a:t>Body text Arial 26pt</a:t>
            </a:r>
          </a:p>
          <a:p>
            <a:pPr lvl="0"/>
            <a:endParaRPr lang="en-GB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73" r:id="rId3"/>
    <p:sldLayoutId id="2147483657" r:id="rId4"/>
    <p:sldLayoutId id="2147483674" r:id="rId5"/>
    <p:sldLayoutId id="2147483675" r:id="rId6"/>
    <p:sldLayoutId id="2147483676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3400" kern="1200">
          <a:solidFill>
            <a:srgbClr val="FF0000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None/>
        <a:defRPr sz="2600" b="0" kern="1200" baseline="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 smtClean="0"/>
              <a:t>Title Arial 34pt red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Body text Arial 28pt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</p:sldLayoutIdLst>
  <p:txStyles>
    <p:titleStyle>
      <a:lvl1pPr algn="l" defTabSz="457200" rtl="0" eaLnBrk="1" latinLnBrk="0" hangingPunct="1">
        <a:spcBef>
          <a:spcPct val="0"/>
        </a:spcBef>
        <a:buNone/>
        <a:defRPr sz="3400" kern="1200" baseline="0">
          <a:solidFill>
            <a:srgbClr val="FF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None/>
        <a:defRPr sz="2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3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3.xml"/><Relationship Id="rId3" Type="http://schemas.openxmlformats.org/officeDocument/2006/relationships/hyperlink" Target="http://old.votewatch.eu/cx_vote_details.php?id_act=1365&amp;lang=en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image" Target="../media/image6.jpe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GB" sz="4000" dirty="0" smtClean="0">
                <a:ea typeface="ＭＳ Ｐゴシック" pitchFamily="34" charset="-128"/>
              </a:rPr>
              <a:t>Case-Study:</a:t>
            </a:r>
            <a:br>
              <a:rPr lang="en-GB" sz="4000" dirty="0" smtClean="0">
                <a:ea typeface="ＭＳ Ｐゴシック" pitchFamily="34" charset="-128"/>
              </a:rPr>
            </a:br>
            <a:r>
              <a:rPr lang="en-GB" sz="4000" dirty="0" smtClean="0">
                <a:ea typeface="ＭＳ Ｐゴシック" pitchFamily="34" charset="-128"/>
              </a:rPr>
              <a:t>EU Services Directive</a:t>
            </a:r>
            <a:endParaRPr lang="en-US" sz="4000" dirty="0" smtClean="0">
              <a:ea typeface="ＭＳ Ｐゴシック" pitchFamily="34" charset="-128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468313" y="2294792"/>
            <a:ext cx="8218487" cy="3905982"/>
          </a:xfrm>
        </p:spPr>
        <p:txBody>
          <a:bodyPr/>
          <a:lstStyle/>
          <a:p>
            <a:pPr marL="0" indent="0"/>
            <a:r>
              <a:rPr lang="en-GB" sz="2200" b="1" dirty="0">
                <a:ea typeface="ＭＳ Ｐゴシック" pitchFamily="34" charset="-128"/>
              </a:rPr>
              <a:t>How EU Policymaking Works</a:t>
            </a:r>
          </a:p>
          <a:p>
            <a:pPr marL="0" indent="0"/>
            <a:endParaRPr lang="en-GB" sz="2200" dirty="0">
              <a:ea typeface="ＭＳ Ｐゴシック" pitchFamily="34" charset="-128"/>
            </a:endParaRPr>
          </a:p>
          <a:p>
            <a:pPr marL="0" indent="0" eaLnBrk="1" hangingPunct="1">
              <a:buFontTx/>
              <a:buNone/>
            </a:pPr>
            <a:r>
              <a:rPr lang="en-GB" sz="2200" b="1" dirty="0" smtClean="0">
                <a:ea typeface="ＭＳ Ｐゴシック" pitchFamily="34" charset="-128"/>
              </a:rPr>
              <a:t>Background to the Directive</a:t>
            </a:r>
            <a:endParaRPr lang="en-GB" sz="2200" b="1" dirty="0">
              <a:ea typeface="ＭＳ Ｐゴシック" pitchFamily="34" charset="-128"/>
            </a:endParaRPr>
          </a:p>
          <a:p>
            <a:pPr marL="0" indent="0" eaLnBrk="1" hangingPunct="1">
              <a:buFontTx/>
              <a:buNone/>
            </a:pPr>
            <a:r>
              <a:rPr lang="en-GB" sz="2200" b="1" dirty="0" smtClean="0">
                <a:ea typeface="ＭＳ Ｐゴシック" pitchFamily="34" charset="-128"/>
              </a:rPr>
              <a:t>	</a:t>
            </a:r>
            <a:endParaRPr lang="en-GB" sz="2200" dirty="0">
              <a:ea typeface="ＭＳ Ｐゴシック" pitchFamily="34" charset="-128"/>
            </a:endParaRPr>
          </a:p>
          <a:p>
            <a:pPr marL="0" indent="0"/>
            <a:r>
              <a:rPr lang="en-GB" sz="2200" b="1" dirty="0" smtClean="0">
                <a:ea typeface="ＭＳ Ｐゴシック" pitchFamily="34" charset="-128"/>
              </a:rPr>
              <a:t>The Task and the Materials</a:t>
            </a:r>
            <a:endParaRPr lang="en-GB" sz="2200" b="1" dirty="0">
              <a:ea typeface="ＭＳ Ｐゴシック" pitchFamily="34" charset="-128"/>
            </a:endParaRPr>
          </a:p>
          <a:p>
            <a:pPr marL="0" indent="0" eaLnBrk="1" hangingPunct="1">
              <a:buFontTx/>
              <a:buNone/>
            </a:pPr>
            <a:r>
              <a:rPr lang="en-GB" sz="2200" dirty="0" smtClean="0">
                <a:ea typeface="ＭＳ Ｐゴシック" pitchFamily="34" charset="-128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5572642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476250"/>
            <a:ext cx="7993062" cy="5334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sz="3800" dirty="0" smtClean="0">
                <a:latin typeface="Arial" charset="0"/>
              </a:rPr>
              <a:t>Make-up of the European Parliament</a:t>
            </a:r>
            <a:r>
              <a:rPr lang="en-GB" sz="3700" dirty="0" smtClean="0">
                <a:latin typeface="Arial" charset="0"/>
              </a:rPr>
              <a:t/>
            </a:r>
            <a:br>
              <a:rPr lang="en-GB" sz="3700" dirty="0" smtClean="0">
                <a:latin typeface="Arial" charset="0"/>
              </a:rPr>
            </a:br>
            <a:r>
              <a:rPr lang="en-GB" sz="2800" dirty="0" smtClean="0">
                <a:latin typeface="Arial" charset="0"/>
              </a:rPr>
              <a:t>before and after the May 2014 elections</a:t>
            </a:r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1833563" y="14954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688" y="1900238"/>
            <a:ext cx="8810625" cy="305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21107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503238" y="228601"/>
            <a:ext cx="7772400" cy="6858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200" dirty="0" smtClean="0">
                <a:latin typeface="Arial" charset="0"/>
              </a:rPr>
              <a:t>Voting in European Parliament, 2009-14</a:t>
            </a:r>
            <a:endParaRPr lang="en-GB" sz="3200" dirty="0" smtClean="0">
              <a:latin typeface="Arial" charset="0"/>
            </a:endParaRPr>
          </a:p>
        </p:txBody>
      </p:sp>
      <p:sp>
        <p:nvSpPr>
          <p:cNvPr id="29700" name="AutoShape 2"/>
          <p:cNvSpPr>
            <a:spLocks noChangeAspect="1" noChangeArrowheads="1"/>
          </p:cNvSpPr>
          <p:nvPr/>
        </p:nvSpPr>
        <p:spPr bwMode="auto">
          <a:xfrm>
            <a:off x="250825" y="1244600"/>
            <a:ext cx="7680035" cy="5581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4600" y="914401"/>
            <a:ext cx="5842000" cy="5842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137150" y="2168032"/>
            <a:ext cx="535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EPP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482845" y="1983366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S&amp;D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937000" y="3941444"/>
            <a:ext cx="670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ALDE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324100" y="5217636"/>
            <a:ext cx="591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GUE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737785" y="3882389"/>
            <a:ext cx="7717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G/EFA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137150" y="5235654"/>
            <a:ext cx="5457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ECR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470400" y="4622854"/>
            <a:ext cx="545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EFD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265961" y="5839937"/>
            <a:ext cx="391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40169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611188" y="404813"/>
            <a:ext cx="77724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GB" dirty="0" smtClean="0">
                <a:latin typeface="Arial" charset="0"/>
              </a:rPr>
              <a:t>Background to the Services Directive</a:t>
            </a:r>
          </a:p>
        </p:txBody>
      </p:sp>
      <p:sp>
        <p:nvSpPr>
          <p:cNvPr id="44036" name="Rectangle 5"/>
          <p:cNvSpPr>
            <a:spLocks noChangeArrowheads="1"/>
          </p:cNvSpPr>
          <p:nvPr/>
        </p:nvSpPr>
        <p:spPr bwMode="auto">
          <a:xfrm>
            <a:off x="685800" y="1134209"/>
            <a:ext cx="7772400" cy="5103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ts val="1800"/>
              </a:spcBef>
            </a:pPr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EU ‘single </a:t>
            </a: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market’ completed on 31 December 1992</a:t>
            </a:r>
          </a:p>
          <a:p>
            <a:pPr>
              <a:spcBef>
                <a:spcPts val="1800"/>
              </a:spcBef>
            </a:pP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services generate most new jobs in the modern economy</a:t>
            </a:r>
          </a:p>
          <a:p>
            <a:pPr>
              <a:spcBef>
                <a:spcPts val="1800"/>
              </a:spcBef>
            </a:pP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but, genuine ‘free movement of services’ still not realised over 15 years later</a:t>
            </a:r>
          </a:p>
          <a:p>
            <a:pPr>
              <a:spcBef>
                <a:spcPts val="1800"/>
              </a:spcBef>
            </a:pP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a variety of ‘non-tariff barriers’ to </a:t>
            </a:r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new </a:t>
            </a: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service entrants in many EU member states</a:t>
            </a:r>
          </a:p>
          <a:p>
            <a:pPr>
              <a:spcBef>
                <a:spcPts val="1800"/>
              </a:spcBef>
            </a:pP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Commission proposed an ambitious Services Directive in January 2004, based on the ‘country of origin’ principle</a:t>
            </a:r>
          </a:p>
          <a:p>
            <a:pPr>
              <a:spcBef>
                <a:spcPts val="1800"/>
              </a:spcBef>
            </a:pP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European Parliament amended the proposal considerably, in November 2006</a:t>
            </a:r>
          </a:p>
          <a:p>
            <a:pPr>
              <a:spcBef>
                <a:spcPts val="1800"/>
              </a:spcBef>
            </a:pP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final act adopted by Council &amp; EP in December 2006</a:t>
            </a:r>
          </a:p>
        </p:txBody>
      </p:sp>
    </p:spTree>
    <p:extLst>
      <p:ext uri="{BB962C8B-B14F-4D97-AF65-F5344CB8AC3E}">
        <p14:creationId xmlns:p14="http://schemas.microsoft.com/office/powerpoint/2010/main" val="23231698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404813"/>
            <a:ext cx="7772400" cy="574675"/>
          </a:xfrm>
        </p:spPr>
        <p:txBody>
          <a:bodyPr>
            <a:noAutofit/>
          </a:bodyPr>
          <a:lstStyle/>
          <a:p>
            <a:r>
              <a:rPr lang="en-GB" dirty="0" smtClean="0">
                <a:ea typeface="ＭＳ Ｐゴシック" pitchFamily="34" charset="-128"/>
              </a:rPr>
              <a:t>The Task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204547"/>
            <a:ext cx="7881937" cy="5247054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sz="2000" dirty="0" smtClean="0">
                <a:ea typeface="ＭＳ Ｐゴシック" pitchFamily="34" charset="-128"/>
              </a:rPr>
              <a:t>Identify </a:t>
            </a:r>
            <a:r>
              <a:rPr lang="en-GB" sz="2000" dirty="0">
                <a:ea typeface="ＭＳ Ｐゴシック" pitchFamily="34" charset="-128"/>
              </a:rPr>
              <a:t>the key </a:t>
            </a:r>
            <a:r>
              <a:rPr lang="en-GB" sz="2000" dirty="0" smtClean="0">
                <a:ea typeface="ＭＳ Ｐゴシック" pitchFamily="34" charset="-128"/>
              </a:rPr>
              <a:t>dimension of conflict</a:t>
            </a:r>
            <a:endParaRPr lang="en-GB" sz="2000" dirty="0">
              <a:ea typeface="ＭＳ Ｐゴシック" pitchFamily="34" charset="-128"/>
            </a:endParaRPr>
          </a:p>
          <a:p>
            <a:pPr marL="457200" indent="-457200">
              <a:buFont typeface="+mj-lt"/>
              <a:buAutoNum type="arabicPeriod"/>
            </a:pPr>
            <a:endParaRPr lang="en-GB" sz="2000" dirty="0">
              <a:ea typeface="ＭＳ Ｐゴシック" pitchFamily="34" charset="-128"/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sz="2000" dirty="0" smtClean="0">
                <a:ea typeface="ＭＳ Ｐゴシック" pitchFamily="34" charset="-128"/>
              </a:rPr>
              <a:t>Locate </a:t>
            </a:r>
            <a:r>
              <a:rPr lang="en-GB" sz="2000" dirty="0">
                <a:ea typeface="ＭＳ Ｐゴシック" pitchFamily="34" charset="-128"/>
              </a:rPr>
              <a:t>(approximately) </a:t>
            </a:r>
            <a:r>
              <a:rPr lang="en-GB" sz="2000" dirty="0" smtClean="0">
                <a:ea typeface="ＭＳ Ｐゴシック" pitchFamily="34" charset="-128"/>
              </a:rPr>
              <a:t>the key positions</a:t>
            </a:r>
            <a:endParaRPr lang="en-GB" sz="2000" dirty="0">
              <a:ea typeface="ＭＳ Ｐゴシック" pitchFamily="34" charset="-128"/>
            </a:endParaRPr>
          </a:p>
          <a:p>
            <a:pPr marL="0" indent="0"/>
            <a:r>
              <a:rPr lang="en-GB" sz="2000" dirty="0" smtClean="0">
                <a:ea typeface="ＭＳ Ｐゴシック" pitchFamily="34" charset="-128"/>
              </a:rPr>
              <a:t>		</a:t>
            </a:r>
            <a:r>
              <a:rPr lang="en-GB" sz="1800" dirty="0" smtClean="0">
                <a:ea typeface="ＭＳ Ｐゴシック" pitchFamily="34" charset="-128"/>
              </a:rPr>
              <a:t>status quo</a:t>
            </a:r>
            <a:endParaRPr lang="en-GB" sz="1800" dirty="0">
              <a:ea typeface="ＭＳ Ｐゴシック" pitchFamily="34" charset="-128"/>
            </a:endParaRPr>
          </a:p>
          <a:p>
            <a:pPr marL="0" indent="0"/>
            <a:r>
              <a:rPr lang="en-GB" sz="1800" dirty="0" smtClean="0">
                <a:ea typeface="ＭＳ Ｐゴシック" pitchFamily="34" charset="-128"/>
              </a:rPr>
              <a:t>		Commission proposal</a:t>
            </a:r>
          </a:p>
          <a:p>
            <a:pPr marL="0" indent="0"/>
            <a:r>
              <a:rPr lang="en-GB" sz="1800" dirty="0">
                <a:ea typeface="ＭＳ Ｐゴシック" pitchFamily="34" charset="-128"/>
              </a:rPr>
              <a:t>	</a:t>
            </a:r>
            <a:r>
              <a:rPr lang="en-GB" sz="1800" dirty="0" smtClean="0">
                <a:ea typeface="ＭＳ Ｐゴシック" pitchFamily="34" charset="-128"/>
              </a:rPr>
              <a:t>	EP position</a:t>
            </a:r>
          </a:p>
          <a:p>
            <a:pPr marL="0" indent="0"/>
            <a:r>
              <a:rPr lang="en-GB" sz="1800" dirty="0">
                <a:ea typeface="ＭＳ Ｐゴシック" pitchFamily="34" charset="-128"/>
              </a:rPr>
              <a:t>	</a:t>
            </a:r>
            <a:r>
              <a:rPr lang="en-GB" sz="1800" dirty="0" smtClean="0">
                <a:ea typeface="ＭＳ Ｐゴシック" pitchFamily="34" charset="-128"/>
              </a:rPr>
              <a:t>	Council position</a:t>
            </a:r>
          </a:p>
          <a:p>
            <a:pPr marL="0" indent="0"/>
            <a:r>
              <a:rPr lang="en-GB" sz="1800" dirty="0">
                <a:ea typeface="ＭＳ Ｐゴシック" pitchFamily="34" charset="-128"/>
              </a:rPr>
              <a:t>	</a:t>
            </a:r>
            <a:r>
              <a:rPr lang="en-GB" sz="1800" dirty="0" smtClean="0">
                <a:ea typeface="ＭＳ Ｐゴシック" pitchFamily="34" charset="-128"/>
              </a:rPr>
              <a:t>	</a:t>
            </a:r>
            <a:endParaRPr lang="en-GB" sz="2000" dirty="0">
              <a:ea typeface="ＭＳ Ｐゴシック" pitchFamily="34" charset="-128"/>
            </a:endParaRPr>
          </a:p>
          <a:p>
            <a:pPr marL="0" indent="0"/>
            <a:r>
              <a:rPr lang="en-GB" sz="2000" dirty="0" smtClean="0">
                <a:ea typeface="ＭＳ Ｐゴシック" pitchFamily="34" charset="-128"/>
              </a:rPr>
              <a:t>3.	Locate the key actors</a:t>
            </a:r>
            <a:endParaRPr lang="en-GB" sz="2000" dirty="0">
              <a:ea typeface="ＭＳ Ｐゴシック" pitchFamily="34" charset="-128"/>
            </a:endParaRPr>
          </a:p>
          <a:p>
            <a:pPr marL="0" indent="0"/>
            <a:r>
              <a:rPr lang="en-GB" sz="1800" dirty="0" smtClean="0">
                <a:ea typeface="ＭＳ Ｐゴシック" pitchFamily="34" charset="-128"/>
              </a:rPr>
              <a:t>		governments (</a:t>
            </a:r>
            <a:r>
              <a:rPr lang="en-GB" sz="1800" dirty="0" err="1" smtClean="0">
                <a:ea typeface="ＭＳ Ｐゴシック" pitchFamily="34" charset="-128"/>
              </a:rPr>
              <a:t>Ger</a:t>
            </a:r>
            <a:r>
              <a:rPr lang="en-GB" sz="1800" dirty="0" smtClean="0">
                <a:ea typeface="ＭＳ Ｐゴシック" pitchFamily="34" charset="-128"/>
              </a:rPr>
              <a:t>, UK, Fra, Pol)</a:t>
            </a:r>
            <a:endParaRPr lang="en-GB" sz="1800" dirty="0">
              <a:ea typeface="ＭＳ Ｐゴシック" pitchFamily="34" charset="-128"/>
            </a:endParaRPr>
          </a:p>
          <a:p>
            <a:pPr marL="0" indent="0"/>
            <a:r>
              <a:rPr lang="en-GB" sz="1800" dirty="0" smtClean="0">
                <a:ea typeface="ＭＳ Ｐゴシック" pitchFamily="34" charset="-128"/>
              </a:rPr>
              <a:t>		EP groups (EPP, </a:t>
            </a:r>
            <a:r>
              <a:rPr lang="en-GB" sz="1800" dirty="0" err="1" smtClean="0">
                <a:ea typeface="ＭＳ Ｐゴシック" pitchFamily="34" charset="-128"/>
              </a:rPr>
              <a:t>Soc</a:t>
            </a:r>
            <a:r>
              <a:rPr lang="en-GB" sz="1800" smtClean="0">
                <a:ea typeface="ＭＳ Ｐゴシック" pitchFamily="34" charset="-128"/>
              </a:rPr>
              <a:t>, Lib)</a:t>
            </a:r>
            <a:endParaRPr lang="en-GB" sz="1800" dirty="0" smtClean="0">
              <a:ea typeface="ＭＳ Ｐゴシック" pitchFamily="34" charset="-128"/>
            </a:endParaRPr>
          </a:p>
          <a:p>
            <a:pPr marL="0" indent="0"/>
            <a:r>
              <a:rPr lang="en-GB" sz="1800" dirty="0">
                <a:ea typeface="ＭＳ Ｐゴシック" pitchFamily="34" charset="-128"/>
              </a:rPr>
              <a:t>	</a:t>
            </a:r>
            <a:r>
              <a:rPr lang="en-GB" sz="1800" dirty="0" smtClean="0">
                <a:ea typeface="ＭＳ Ｐゴシック" pitchFamily="34" charset="-128"/>
              </a:rPr>
              <a:t>	interest groups (Business, Trade Unions)</a:t>
            </a:r>
          </a:p>
          <a:p>
            <a:pPr marL="0" indent="0"/>
            <a:endParaRPr lang="en-GB" sz="2000" dirty="0">
              <a:ea typeface="ＭＳ Ｐゴシック" pitchFamily="34" charset="-128"/>
            </a:endParaRPr>
          </a:p>
          <a:p>
            <a:pPr marL="0" indent="0"/>
            <a:r>
              <a:rPr lang="en-GB" sz="2000" dirty="0" smtClean="0">
                <a:ea typeface="ＭＳ Ｐゴシック" pitchFamily="34" charset="-128"/>
              </a:rPr>
              <a:t>4. 	Explain the bargaining and the outcome (e.g. using a picture)</a:t>
            </a:r>
          </a:p>
        </p:txBody>
      </p:sp>
    </p:spTree>
    <p:extLst>
      <p:ext uri="{BB962C8B-B14F-4D97-AF65-F5344CB8AC3E}">
        <p14:creationId xmlns:p14="http://schemas.microsoft.com/office/powerpoint/2010/main" val="32541820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404813"/>
            <a:ext cx="7772400" cy="574675"/>
          </a:xfrm>
        </p:spPr>
        <p:txBody>
          <a:bodyPr>
            <a:noAutofit/>
          </a:bodyPr>
          <a:lstStyle/>
          <a:p>
            <a:r>
              <a:rPr lang="en-GB" dirty="0" smtClean="0">
                <a:ea typeface="ＭＳ Ｐゴシック" pitchFamily="34" charset="-128"/>
              </a:rPr>
              <a:t>Materials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070043"/>
            <a:ext cx="7881937" cy="5381558"/>
          </a:xfrm>
        </p:spPr>
        <p:txBody>
          <a:bodyPr>
            <a:normAutofit fontScale="92500" lnSpcReduction="20000"/>
          </a:bodyPr>
          <a:lstStyle/>
          <a:p>
            <a:pPr marL="0" indent="0" eaLnBrk="1" hangingPunct="1">
              <a:buFontTx/>
              <a:buNone/>
            </a:pPr>
            <a:r>
              <a:rPr lang="en-GB" sz="2000" dirty="0" smtClean="0">
                <a:ea typeface="ＭＳ Ｐゴシック" pitchFamily="34" charset="-128"/>
              </a:rPr>
              <a:t>01. Commission proposal, 13 January 2004</a:t>
            </a:r>
          </a:p>
          <a:p>
            <a:pPr marL="0" indent="0" eaLnBrk="1" hangingPunct="1">
              <a:buFontTx/>
              <a:buNone/>
            </a:pPr>
            <a:r>
              <a:rPr lang="en-GB" sz="2000" dirty="0" smtClean="0">
                <a:ea typeface="ＭＳ Ｐゴシック" pitchFamily="34" charset="-128"/>
              </a:rPr>
              <a:t>02. European Report story, 14 January 2004</a:t>
            </a:r>
          </a:p>
          <a:p>
            <a:pPr marL="0" indent="0" eaLnBrk="1" hangingPunct="1">
              <a:buFontTx/>
              <a:buNone/>
            </a:pPr>
            <a:r>
              <a:rPr lang="en-GB" sz="2000" dirty="0" smtClean="0">
                <a:ea typeface="ＭＳ Ｐゴシック" pitchFamily="34" charset="-128"/>
              </a:rPr>
              <a:t>03. </a:t>
            </a:r>
            <a:r>
              <a:rPr lang="en-GB" sz="2000" dirty="0" err="1" smtClean="0">
                <a:ea typeface="ＭＳ Ｐゴシック" pitchFamily="34" charset="-128"/>
              </a:rPr>
              <a:t>AmCham</a:t>
            </a:r>
            <a:r>
              <a:rPr lang="en-GB" sz="2000" dirty="0" smtClean="0">
                <a:ea typeface="ＭＳ Ｐゴシック" pitchFamily="34" charset="-128"/>
              </a:rPr>
              <a:t> position, 13 March 2004</a:t>
            </a:r>
          </a:p>
          <a:p>
            <a:pPr marL="0" indent="0" eaLnBrk="1" hangingPunct="1">
              <a:buFontTx/>
              <a:buNone/>
            </a:pPr>
            <a:r>
              <a:rPr lang="en-GB" sz="2000" dirty="0" smtClean="0">
                <a:ea typeface="ＭＳ Ｐゴシック" pitchFamily="34" charset="-128"/>
              </a:rPr>
              <a:t>04. UNICE position, 5 October 2004</a:t>
            </a:r>
          </a:p>
          <a:p>
            <a:pPr marL="0" indent="0" eaLnBrk="1" hangingPunct="1">
              <a:buFontTx/>
              <a:buNone/>
            </a:pPr>
            <a:r>
              <a:rPr lang="en-GB" sz="2000" dirty="0" smtClean="0">
                <a:ea typeface="ＭＳ Ｐゴシック" pitchFamily="34" charset="-128"/>
              </a:rPr>
              <a:t>05. EP committee decision, 22 November 2005</a:t>
            </a:r>
          </a:p>
          <a:p>
            <a:pPr marL="0" indent="0"/>
            <a:r>
              <a:rPr lang="en-GB" sz="2000" dirty="0" smtClean="0">
                <a:ea typeface="ＭＳ Ｐゴシック" pitchFamily="34" charset="-128"/>
              </a:rPr>
              <a:t>06. Council </a:t>
            </a:r>
            <a:r>
              <a:rPr lang="en-GB" sz="2000" dirty="0">
                <a:ea typeface="ＭＳ Ｐゴシック" pitchFamily="34" charset="-128"/>
              </a:rPr>
              <a:t>meeting minutes, 22 December 2004</a:t>
            </a:r>
          </a:p>
          <a:p>
            <a:pPr marL="0" indent="0" eaLnBrk="1" hangingPunct="1">
              <a:buFontTx/>
              <a:buNone/>
            </a:pPr>
            <a:r>
              <a:rPr lang="en-GB" sz="2000" dirty="0" smtClean="0">
                <a:ea typeface="ＭＳ Ｐゴシック" pitchFamily="34" charset="-128"/>
              </a:rPr>
              <a:t>07. EP debate, 8 March 2005</a:t>
            </a:r>
          </a:p>
          <a:p>
            <a:pPr marL="0" indent="0" eaLnBrk="1" hangingPunct="1">
              <a:buFontTx/>
              <a:buNone/>
            </a:pPr>
            <a:r>
              <a:rPr lang="en-GB" sz="2000" dirty="0" smtClean="0">
                <a:ea typeface="ＭＳ Ｐゴシック" pitchFamily="34" charset="-128"/>
              </a:rPr>
              <a:t>08. ETUC Sec-Gen speech, 19 March 2005</a:t>
            </a:r>
          </a:p>
          <a:p>
            <a:pPr marL="0" indent="0" eaLnBrk="1" hangingPunct="1">
              <a:buFontTx/>
              <a:buNone/>
            </a:pPr>
            <a:r>
              <a:rPr lang="en-GB" sz="2000" dirty="0" smtClean="0">
                <a:ea typeface="ＭＳ Ｐゴシック" pitchFamily="34" charset="-128"/>
              </a:rPr>
              <a:t>09. EP first reading text, 16 February 2006</a:t>
            </a:r>
          </a:p>
          <a:p>
            <a:pPr marL="0" indent="0"/>
            <a:r>
              <a:rPr lang="en-GB" sz="2000" dirty="0" smtClean="0">
                <a:ea typeface="ＭＳ Ｐゴシック" pitchFamily="34" charset="-128"/>
              </a:rPr>
              <a:t>10. Result of key roll-call vote on VoteWatch.eu, 16 February 2006</a:t>
            </a:r>
            <a:br>
              <a:rPr lang="en-GB" sz="2000" dirty="0" smtClean="0">
                <a:ea typeface="ＭＳ Ｐゴシック" pitchFamily="34" charset="-128"/>
              </a:rPr>
            </a:br>
            <a:r>
              <a:rPr lang="en-GB" sz="2000" dirty="0" smtClean="0">
                <a:ea typeface="ＭＳ Ｐゴシック" pitchFamily="34" charset="-128"/>
              </a:rPr>
              <a:t>	(</a:t>
            </a:r>
            <a:r>
              <a:rPr lang="en-GB" sz="1800" dirty="0">
                <a:hlinkClick r:id="rId3"/>
              </a:rPr>
              <a:t>http://</a:t>
            </a:r>
            <a:r>
              <a:rPr lang="en-GB" sz="1800" dirty="0" smtClean="0">
                <a:hlinkClick r:id="rId3"/>
              </a:rPr>
              <a:t>old.votewatch.eu/cx_vote_details.php?id_act=1365&amp;lang=en</a:t>
            </a:r>
            <a:r>
              <a:rPr lang="en-GB" sz="2000" dirty="0" smtClean="0"/>
              <a:t>)</a:t>
            </a:r>
          </a:p>
          <a:p>
            <a:pPr marL="0" indent="0"/>
            <a:r>
              <a:rPr lang="en-GB" sz="2000" dirty="0" smtClean="0">
                <a:ea typeface="ＭＳ Ｐゴシック" pitchFamily="34" charset="-128"/>
              </a:rPr>
              <a:t>11. Press coverage of EP vote, 17 February 2006</a:t>
            </a:r>
          </a:p>
          <a:p>
            <a:pPr marL="0" indent="0" eaLnBrk="1" hangingPunct="1">
              <a:buFontTx/>
              <a:buNone/>
            </a:pPr>
            <a:r>
              <a:rPr lang="en-GB" sz="2000" dirty="0" smtClean="0">
                <a:ea typeface="ＭＳ Ｐゴシック" pitchFamily="34" charset="-128"/>
              </a:rPr>
              <a:t>12. Council ‘common position’, 17 July 2006</a:t>
            </a:r>
          </a:p>
          <a:p>
            <a:pPr marL="0" indent="0" eaLnBrk="1" hangingPunct="1">
              <a:buFontTx/>
              <a:buNone/>
            </a:pPr>
            <a:r>
              <a:rPr lang="en-GB" sz="2000" dirty="0" smtClean="0">
                <a:ea typeface="ＭＳ Ｐゴシック" pitchFamily="34" charset="-128"/>
              </a:rPr>
              <a:t>13. EP second reading, 15 November 2006</a:t>
            </a:r>
          </a:p>
          <a:p>
            <a:pPr marL="0" indent="0" eaLnBrk="1" hangingPunct="1">
              <a:buFontTx/>
              <a:buNone/>
            </a:pPr>
            <a:r>
              <a:rPr lang="en-GB" sz="2000" dirty="0" smtClean="0">
                <a:ea typeface="ＭＳ Ｐゴシック" pitchFamily="34" charset="-128"/>
              </a:rPr>
              <a:t>14. ETUC press release, 15 November 2006</a:t>
            </a:r>
          </a:p>
          <a:p>
            <a:pPr marL="0" indent="0" eaLnBrk="1" hangingPunct="1">
              <a:buFontTx/>
              <a:buNone/>
            </a:pPr>
            <a:r>
              <a:rPr lang="en-GB" sz="2000" dirty="0" smtClean="0">
                <a:ea typeface="ＭＳ Ｐゴシック" pitchFamily="34" charset="-128"/>
              </a:rPr>
              <a:t>15. Press coverage of EP second reading, 16 November 2006</a:t>
            </a:r>
          </a:p>
          <a:p>
            <a:pPr marL="0" indent="0" eaLnBrk="1" hangingPunct="1">
              <a:buFontTx/>
              <a:buNone/>
            </a:pPr>
            <a:r>
              <a:rPr lang="en-GB" sz="2000" dirty="0" smtClean="0">
                <a:ea typeface="ＭＳ Ｐゴシック" pitchFamily="34" charset="-128"/>
              </a:rPr>
              <a:t>[16. Final act, 12 December 2006 – to be handed out after]</a:t>
            </a:r>
          </a:p>
          <a:p>
            <a:pPr marL="0" indent="0">
              <a:buFontTx/>
              <a:buNone/>
            </a:pPr>
            <a:endParaRPr lang="en-GB" sz="2000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535271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 descr="europe-commissi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3245" y="152400"/>
            <a:ext cx="4895850" cy="327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3745518" y="162538"/>
            <a:ext cx="3376246" cy="437291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/>
            <a:r>
              <a:rPr lang="en-GB" sz="2400" dirty="0" smtClean="0">
                <a:solidFill>
                  <a:schemeClr val="tx1"/>
                </a:solidFill>
                <a:ea typeface="ＭＳ Ｐゴシック" pitchFamily="34" charset="-128"/>
              </a:rPr>
              <a:t>Executive: Commission</a:t>
            </a:r>
          </a:p>
        </p:txBody>
      </p:sp>
      <p:pic>
        <p:nvPicPr>
          <p:cNvPr id="5" name="Picture 3" descr="counci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3729038"/>
            <a:ext cx="4572000" cy="312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pict_20080317PHT2437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3508375"/>
            <a:ext cx="4186238" cy="334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310663" y="599829"/>
            <a:ext cx="2772230" cy="131103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400" kern="1200">
                <a:solidFill>
                  <a:srgbClr val="FF0000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GB" dirty="0" smtClean="0">
                <a:ea typeface="ＭＳ Ｐゴシック" pitchFamily="34" charset="-128"/>
              </a:rPr>
              <a:t>EU Policymaking</a:t>
            </a: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705827" y="3742713"/>
            <a:ext cx="3376246" cy="43729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400" kern="1200">
                <a:solidFill>
                  <a:srgbClr val="FF0000"/>
                </a:solidFill>
                <a:latin typeface="Arial"/>
                <a:ea typeface="+mj-ea"/>
                <a:cs typeface="Arial"/>
              </a:defRPr>
            </a:lvl1pPr>
          </a:lstStyle>
          <a:p>
            <a:pPr algn="ctr"/>
            <a:r>
              <a:rPr lang="en-GB" sz="2400" dirty="0" smtClean="0">
                <a:solidFill>
                  <a:schemeClr val="tx1"/>
                </a:solidFill>
                <a:ea typeface="ＭＳ Ｐゴシック" pitchFamily="34" charset="-128"/>
              </a:rPr>
              <a:t>Legislature: Council</a:t>
            </a: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5280758" y="3676467"/>
            <a:ext cx="3376246" cy="43729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400" kern="1200">
                <a:solidFill>
                  <a:srgbClr val="FF0000"/>
                </a:solidFill>
                <a:latin typeface="Arial"/>
                <a:ea typeface="+mj-ea"/>
                <a:cs typeface="Arial"/>
              </a:defRPr>
            </a:lvl1pPr>
          </a:lstStyle>
          <a:p>
            <a:pPr algn="ctr"/>
            <a:r>
              <a:rPr lang="en-GB" sz="2400" dirty="0" smtClean="0">
                <a:solidFill>
                  <a:schemeClr val="tx1"/>
                </a:solidFill>
                <a:ea typeface="ＭＳ Ｐゴシック" pitchFamily="34" charset="-128"/>
              </a:rPr>
              <a:t>Legislature: Parliament</a:t>
            </a:r>
          </a:p>
        </p:txBody>
      </p:sp>
    </p:spTree>
    <p:extLst>
      <p:ext uri="{BB962C8B-B14F-4D97-AF65-F5344CB8AC3E}">
        <p14:creationId xmlns:p14="http://schemas.microsoft.com/office/powerpoint/2010/main" val="17579347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612" y="132199"/>
            <a:ext cx="6588224" cy="560497"/>
          </a:xfrm>
        </p:spPr>
        <p:txBody>
          <a:bodyPr>
            <a:noAutofit/>
          </a:bodyPr>
          <a:lstStyle/>
          <a:p>
            <a:pPr eaLnBrk="1" hangingPunct="1"/>
            <a:r>
              <a:rPr lang="en-US" dirty="0" smtClean="0">
                <a:solidFill>
                  <a:srgbClr val="FF0000"/>
                </a:solidFill>
                <a:latin typeface="Arial" charset="0"/>
              </a:rPr>
              <a:t>28 Member States of the EU</a:t>
            </a:r>
            <a:endParaRPr lang="en-GB" dirty="0" smtClean="0">
              <a:solidFill>
                <a:srgbClr val="FF0000"/>
              </a:solidFill>
              <a:latin typeface="Arial" charset="0"/>
            </a:endParaRPr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692696"/>
            <a:ext cx="6588732" cy="609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04710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30678"/>
            <a:ext cx="6981371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GB" sz="3800" dirty="0" smtClean="0">
                <a:latin typeface="Arial" charset="0"/>
              </a:rPr>
              <a:t>Some Key Facts about the EU</a:t>
            </a:r>
            <a:endParaRPr lang="en-GB" sz="3100" dirty="0" smtClean="0">
              <a:latin typeface="Arial" charset="0"/>
            </a:endParaRPr>
          </a:p>
        </p:txBody>
      </p:sp>
      <p:sp>
        <p:nvSpPr>
          <p:cNvPr id="11267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57200" y="1194816"/>
            <a:ext cx="8001000" cy="5364245"/>
          </a:xfrm>
          <a:noFill/>
        </p:spPr>
        <p:txBody>
          <a:bodyPr>
            <a:normAutofit fontScale="92500" lnSpcReduction="10000"/>
          </a:bodyPr>
          <a:lstStyle/>
          <a:p>
            <a:pPr eaLnBrk="1" hangingPunct="1">
              <a:spcBef>
                <a:spcPts val="600"/>
              </a:spcBef>
              <a:buFontTx/>
              <a:buNone/>
            </a:pPr>
            <a:r>
              <a:rPr lang="en-GB" sz="2200" b="1" dirty="0" smtClean="0">
                <a:latin typeface="Arial" charset="0"/>
                <a:cs typeface="Arial" charset="0"/>
              </a:rPr>
              <a:t>Number of member states</a:t>
            </a:r>
          </a:p>
          <a:p>
            <a:pPr eaLnBrk="1" hangingPunct="1">
              <a:spcBef>
                <a:spcPts val="600"/>
              </a:spcBef>
              <a:buFontTx/>
              <a:buNone/>
            </a:pPr>
            <a:r>
              <a:rPr lang="en-GB" sz="2200" b="1" dirty="0">
                <a:latin typeface="Arial" charset="0"/>
                <a:cs typeface="Arial" charset="0"/>
              </a:rPr>
              <a:t>	</a:t>
            </a:r>
            <a:r>
              <a:rPr lang="en-GB" sz="2200" dirty="0" smtClean="0">
                <a:latin typeface="Arial" charset="0"/>
                <a:cs typeface="Arial" charset="0"/>
              </a:rPr>
              <a:t>6 (1951), 9 (1973), 12 (1986), 15 (1995), 27 (2007), 28 (2013)</a:t>
            </a:r>
          </a:p>
          <a:p>
            <a:pPr eaLnBrk="1" hangingPunct="1">
              <a:spcBef>
                <a:spcPts val="600"/>
              </a:spcBef>
              <a:buFontTx/>
              <a:buNone/>
            </a:pPr>
            <a:r>
              <a:rPr lang="en-GB" sz="2200" b="1" dirty="0">
                <a:latin typeface="Arial" charset="0"/>
                <a:cs typeface="Arial" charset="0"/>
              </a:rPr>
              <a:t>	</a:t>
            </a:r>
            <a:r>
              <a:rPr lang="en-GB" sz="2200" dirty="0" smtClean="0">
                <a:latin typeface="Arial" charset="0"/>
                <a:cs typeface="Arial" charset="0"/>
              </a:rPr>
              <a:t>EU population in 2014: approx. 500 million</a:t>
            </a:r>
          </a:p>
          <a:p>
            <a:pPr eaLnBrk="1" hangingPunct="1">
              <a:spcBef>
                <a:spcPts val="600"/>
              </a:spcBef>
              <a:buFontTx/>
              <a:buNone/>
            </a:pPr>
            <a:endParaRPr lang="en-GB" sz="2200" b="1" dirty="0">
              <a:latin typeface="Arial" charset="0"/>
              <a:cs typeface="Arial" charset="0"/>
            </a:endParaRPr>
          </a:p>
          <a:p>
            <a:pPr eaLnBrk="1" hangingPunct="1">
              <a:spcBef>
                <a:spcPts val="600"/>
              </a:spcBef>
              <a:buFontTx/>
              <a:buNone/>
            </a:pPr>
            <a:r>
              <a:rPr lang="en-GB" sz="2200" b="1" dirty="0" smtClean="0">
                <a:latin typeface="Arial" charset="0"/>
                <a:cs typeface="Arial" charset="0"/>
              </a:rPr>
              <a:t>Policies</a:t>
            </a:r>
            <a:br>
              <a:rPr lang="en-GB" sz="2200" b="1" dirty="0" smtClean="0">
                <a:latin typeface="Arial" charset="0"/>
                <a:cs typeface="Arial" charset="0"/>
              </a:rPr>
            </a:br>
            <a:r>
              <a:rPr lang="en-GB" sz="2200" dirty="0" smtClean="0">
                <a:latin typeface="Arial" charset="0"/>
                <a:cs typeface="Arial" charset="0"/>
              </a:rPr>
              <a:t>1950s	common market, external trade, agriculture</a:t>
            </a:r>
          </a:p>
          <a:p>
            <a:pPr eaLnBrk="1" hangingPunct="1">
              <a:spcBef>
                <a:spcPts val="600"/>
              </a:spcBef>
              <a:buFontTx/>
              <a:buNone/>
            </a:pPr>
            <a:r>
              <a:rPr lang="en-GB" sz="2200" dirty="0">
                <a:latin typeface="Arial" charset="0"/>
                <a:cs typeface="Arial" charset="0"/>
              </a:rPr>
              <a:t>	</a:t>
            </a:r>
            <a:r>
              <a:rPr lang="en-GB" sz="2200" dirty="0" smtClean="0">
                <a:latin typeface="Arial" charset="0"/>
                <a:cs typeface="Arial" charset="0"/>
              </a:rPr>
              <a:t>1990s	single market (in goods, services, capital, labour)</a:t>
            </a:r>
            <a:br>
              <a:rPr lang="en-GB" sz="2200" dirty="0" smtClean="0">
                <a:latin typeface="Arial" charset="0"/>
                <a:cs typeface="Arial" charset="0"/>
              </a:rPr>
            </a:br>
            <a:r>
              <a:rPr lang="en-GB" sz="2200" dirty="0" smtClean="0">
                <a:latin typeface="Arial" charset="0"/>
                <a:cs typeface="Arial" charset="0"/>
              </a:rPr>
              <a:t>			environment, social, interior, foreign affairs, aid, etc.</a:t>
            </a:r>
          </a:p>
          <a:p>
            <a:pPr eaLnBrk="1" hangingPunct="1">
              <a:spcBef>
                <a:spcPts val="600"/>
              </a:spcBef>
              <a:buFontTx/>
              <a:buNone/>
            </a:pPr>
            <a:r>
              <a:rPr lang="en-GB" sz="2200" dirty="0">
                <a:latin typeface="Arial" charset="0"/>
                <a:cs typeface="Arial" charset="0"/>
              </a:rPr>
              <a:t>	</a:t>
            </a:r>
            <a:r>
              <a:rPr lang="en-GB" sz="2200" dirty="0" smtClean="0">
                <a:latin typeface="Arial" charset="0"/>
                <a:cs typeface="Arial" charset="0"/>
              </a:rPr>
              <a:t>2000s	Euro (now 18 states), macroeconomic coordination</a:t>
            </a:r>
          </a:p>
          <a:p>
            <a:pPr eaLnBrk="1" hangingPunct="1">
              <a:spcBef>
                <a:spcPts val="600"/>
              </a:spcBef>
              <a:buFontTx/>
              <a:buNone/>
            </a:pPr>
            <a:r>
              <a:rPr lang="en-GB" sz="2200" dirty="0">
                <a:latin typeface="Arial" charset="0"/>
                <a:cs typeface="Arial" charset="0"/>
              </a:rPr>
              <a:t>	</a:t>
            </a:r>
            <a:endParaRPr lang="en-GB" sz="2200" b="1" dirty="0" smtClean="0">
              <a:latin typeface="Arial" charset="0"/>
              <a:cs typeface="Arial" charset="0"/>
            </a:endParaRPr>
          </a:p>
          <a:p>
            <a:pPr eaLnBrk="1" hangingPunct="1">
              <a:spcBef>
                <a:spcPts val="600"/>
              </a:spcBef>
              <a:buFontTx/>
              <a:buNone/>
            </a:pPr>
            <a:r>
              <a:rPr lang="en-GB" sz="2200" b="1" dirty="0" smtClean="0">
                <a:latin typeface="Arial" charset="0"/>
                <a:cs typeface="Arial" charset="0"/>
              </a:rPr>
              <a:t>Economics</a:t>
            </a:r>
            <a:br>
              <a:rPr lang="en-GB" sz="2200" b="1" dirty="0" smtClean="0">
                <a:latin typeface="Arial" charset="0"/>
                <a:cs typeface="Arial" charset="0"/>
              </a:rPr>
            </a:br>
            <a:r>
              <a:rPr lang="en-GB" sz="2200" dirty="0" smtClean="0">
                <a:latin typeface="Arial" charset="0"/>
                <a:cs typeface="Arial" charset="0"/>
              </a:rPr>
              <a:t>GDP (2013)  			$17.5bn [US $16.8bn, China $9.5bn]</a:t>
            </a:r>
          </a:p>
          <a:p>
            <a:pPr>
              <a:spcBef>
                <a:spcPts val="600"/>
              </a:spcBef>
            </a:pPr>
            <a:r>
              <a:rPr lang="en-GB" sz="2200" dirty="0">
                <a:latin typeface="Arial" charset="0"/>
                <a:cs typeface="Arial" charset="0"/>
              </a:rPr>
              <a:t>	Trade volume (</a:t>
            </a:r>
            <a:r>
              <a:rPr lang="en-GB" sz="2200" dirty="0" smtClean="0">
                <a:latin typeface="Arial" charset="0"/>
                <a:cs typeface="Arial" charset="0"/>
              </a:rPr>
              <a:t>2013) 	$4.5bn </a:t>
            </a:r>
            <a:r>
              <a:rPr lang="en-GB" sz="2200" dirty="0">
                <a:latin typeface="Arial" charset="0"/>
                <a:cs typeface="Arial" charset="0"/>
              </a:rPr>
              <a:t>[China $</a:t>
            </a:r>
            <a:r>
              <a:rPr lang="en-GB" sz="2200" dirty="0" smtClean="0">
                <a:latin typeface="Arial" charset="0"/>
                <a:cs typeface="Arial" charset="0"/>
              </a:rPr>
              <a:t>4.2bn, US $3.9bn]</a:t>
            </a:r>
            <a:endParaRPr lang="en-GB" sz="2200" dirty="0">
              <a:latin typeface="Arial Unicode MS" pitchFamily="34" charset="-128"/>
            </a:endParaRPr>
          </a:p>
          <a:p>
            <a:pPr eaLnBrk="1" hangingPunct="1">
              <a:spcBef>
                <a:spcPts val="600"/>
              </a:spcBef>
              <a:buFontTx/>
              <a:buNone/>
            </a:pPr>
            <a:r>
              <a:rPr lang="en-GB" sz="2200" dirty="0">
                <a:latin typeface="Arial" charset="0"/>
                <a:cs typeface="Arial" charset="0"/>
              </a:rPr>
              <a:t>	</a:t>
            </a:r>
            <a:r>
              <a:rPr lang="en-GB" sz="2200" dirty="0" smtClean="0">
                <a:latin typeface="Arial" charset="0"/>
                <a:cs typeface="Arial" charset="0"/>
              </a:rPr>
              <a:t>GDP growth (2014)		1.5% [US 2.9%, China 7.4%]</a:t>
            </a:r>
          </a:p>
          <a:p>
            <a:pPr eaLnBrk="1" hangingPunct="1">
              <a:spcBef>
                <a:spcPts val="600"/>
              </a:spcBef>
              <a:buFontTx/>
              <a:buNone/>
            </a:pPr>
            <a:r>
              <a:rPr lang="en-GB" sz="2200" dirty="0">
                <a:latin typeface="Arial" charset="0"/>
                <a:cs typeface="Arial" charset="0"/>
              </a:rPr>
              <a:t>	</a:t>
            </a:r>
            <a:r>
              <a:rPr lang="en-GB" sz="2200" dirty="0" smtClean="0">
                <a:latin typeface="Arial" charset="0"/>
                <a:cs typeface="Arial" charset="0"/>
              </a:rPr>
              <a:t>Unemployment (2014) 	10.7% [US 6.5%]</a:t>
            </a:r>
          </a:p>
          <a:p>
            <a:pPr eaLnBrk="1" hangingPunct="1">
              <a:spcBef>
                <a:spcPts val="600"/>
              </a:spcBef>
              <a:buFontTx/>
              <a:buNone/>
            </a:pPr>
            <a:r>
              <a:rPr lang="en-GB" sz="1700" dirty="0" smtClean="0">
                <a:latin typeface="Arial" charset="0"/>
                <a:cs typeface="Arial" charset="0"/>
              </a:rPr>
              <a:t>	Sources: IMF, WTO, EU</a:t>
            </a:r>
          </a:p>
        </p:txBody>
      </p:sp>
    </p:spTree>
    <p:extLst>
      <p:ext uri="{BB962C8B-B14F-4D97-AF65-F5344CB8AC3E}">
        <p14:creationId xmlns:p14="http://schemas.microsoft.com/office/powerpoint/2010/main" val="36636813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30678"/>
            <a:ext cx="6981371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GB" sz="3800" dirty="0" smtClean="0">
                <a:latin typeface="Arial" charset="0"/>
              </a:rPr>
              <a:t>The EU Policymaking Process</a:t>
            </a:r>
            <a:r>
              <a:rPr lang="en-GB" sz="4000" dirty="0" smtClean="0">
                <a:latin typeface="Arial" charset="0"/>
              </a:rPr>
              <a:t/>
            </a:r>
            <a:br>
              <a:rPr lang="en-GB" sz="4000" dirty="0" smtClean="0">
                <a:latin typeface="Arial" charset="0"/>
              </a:rPr>
            </a:br>
            <a:r>
              <a:rPr lang="en-GB" sz="3100" dirty="0" smtClean="0">
                <a:latin typeface="Arial" charset="0"/>
              </a:rPr>
              <a:t>(‘co-decision procedure’)</a:t>
            </a:r>
          </a:p>
        </p:txBody>
      </p:sp>
      <p:sp>
        <p:nvSpPr>
          <p:cNvPr id="11267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57200" y="1512276"/>
            <a:ext cx="8001000" cy="5046785"/>
          </a:xfrm>
          <a:noFill/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sz="2200" b="1" dirty="0" smtClean="0">
                <a:latin typeface="Arial" charset="0"/>
                <a:cs typeface="Arial" charset="0"/>
              </a:rPr>
              <a:t>Commission: right of initiative </a:t>
            </a:r>
            <a:r>
              <a:rPr lang="en-GB" sz="2200" i="1" dirty="0" smtClean="0">
                <a:latin typeface="Arial" charset="0"/>
                <a:cs typeface="Arial" charset="0"/>
              </a:rPr>
              <a:t>(Agenda-Setter)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sz="2200" dirty="0" smtClean="0">
                <a:latin typeface="Arial" charset="0"/>
                <a:cs typeface="Arial" charset="0"/>
              </a:rPr>
              <a:t>	1 Commissioner per member state</a:t>
            </a:r>
            <a:br>
              <a:rPr lang="en-GB" sz="2200" dirty="0" smtClean="0">
                <a:latin typeface="Arial" charset="0"/>
                <a:cs typeface="Arial" charset="0"/>
              </a:rPr>
            </a:br>
            <a:r>
              <a:rPr lang="en-GB" sz="2200" dirty="0" smtClean="0">
                <a:latin typeface="Arial" charset="0"/>
                <a:cs typeface="Arial" charset="0"/>
              </a:rPr>
              <a:t>proposes a Draft Directive</a:t>
            </a:r>
            <a:endParaRPr lang="en-GB" sz="2200" b="1" dirty="0" smtClean="0">
              <a:latin typeface="Arial" charset="0"/>
              <a:cs typeface="Arial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GB" sz="2200" b="1" dirty="0">
              <a:latin typeface="Arial" charset="0"/>
              <a:cs typeface="Arial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sz="2200" b="1" dirty="0" smtClean="0">
                <a:latin typeface="Arial" charset="0"/>
                <a:cs typeface="Arial" charset="0"/>
              </a:rPr>
              <a:t>EU Council</a:t>
            </a:r>
            <a:br>
              <a:rPr lang="en-GB" sz="2200" b="1" dirty="0" smtClean="0">
                <a:latin typeface="Arial" charset="0"/>
                <a:cs typeface="Arial" charset="0"/>
              </a:rPr>
            </a:br>
            <a:r>
              <a:rPr lang="en-GB" sz="2200" dirty="0" smtClean="0">
                <a:latin typeface="Arial" charset="0"/>
                <a:cs typeface="Arial" charset="0"/>
              </a:rPr>
              <a:t>28 government ministers (by relevant policy area)</a:t>
            </a:r>
            <a:br>
              <a:rPr lang="en-GB" sz="2200" dirty="0" smtClean="0">
                <a:latin typeface="Arial" charset="0"/>
                <a:cs typeface="Arial" charset="0"/>
              </a:rPr>
            </a:br>
            <a:r>
              <a:rPr lang="en-GB" sz="2200" dirty="0" smtClean="0">
                <a:latin typeface="Arial" charset="0"/>
                <a:cs typeface="Arial" charset="0"/>
              </a:rPr>
              <a:t>amends </a:t>
            </a:r>
            <a:r>
              <a:rPr lang="en-GB" sz="2200" dirty="0">
                <a:latin typeface="Arial" charset="0"/>
                <a:cs typeface="Arial" charset="0"/>
              </a:rPr>
              <a:t>Draft </a:t>
            </a:r>
            <a:r>
              <a:rPr lang="en-GB" sz="2200" dirty="0" smtClean="0">
                <a:latin typeface="Arial" charset="0"/>
                <a:cs typeface="Arial" charset="0"/>
              </a:rPr>
              <a:t>Directive</a:t>
            </a:r>
            <a:br>
              <a:rPr lang="en-GB" sz="2200" dirty="0" smtClean="0">
                <a:latin typeface="Arial" charset="0"/>
                <a:cs typeface="Arial" charset="0"/>
              </a:rPr>
            </a:br>
            <a:r>
              <a:rPr lang="en-GB" sz="2200" dirty="0" smtClean="0">
                <a:latin typeface="Arial" charset="0"/>
                <a:cs typeface="Arial" charset="0"/>
              </a:rPr>
              <a:t>decides by ‘qualified-majority vote’ (QMV)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sz="2200" dirty="0">
                <a:latin typeface="Arial" charset="0"/>
                <a:cs typeface="Arial" charset="0"/>
              </a:rPr>
              <a:t>	</a:t>
            </a:r>
            <a:endParaRPr lang="en-GB" sz="2200" b="1" dirty="0" smtClean="0">
              <a:latin typeface="Arial" charset="0"/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GB" sz="2200" b="1" dirty="0" smtClean="0">
                <a:latin typeface="Arial" charset="0"/>
                <a:cs typeface="Arial" charset="0"/>
              </a:rPr>
              <a:t>European Parliament</a:t>
            </a:r>
            <a:br>
              <a:rPr lang="en-GB" sz="2200" b="1" dirty="0" smtClean="0">
                <a:latin typeface="Arial" charset="0"/>
                <a:cs typeface="Arial" charset="0"/>
              </a:rPr>
            </a:br>
            <a:r>
              <a:rPr lang="en-GB" sz="2200" b="1" dirty="0" smtClean="0">
                <a:latin typeface="Arial" charset="0"/>
                <a:cs typeface="Arial" charset="0"/>
              </a:rPr>
              <a:t>	</a:t>
            </a:r>
            <a:r>
              <a:rPr lang="en-GB" sz="2200" dirty="0" smtClean="0">
                <a:latin typeface="Arial" charset="0"/>
                <a:cs typeface="Arial" charset="0"/>
              </a:rPr>
              <a:t>751 MEPs, elected every 5 years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GB" sz="2200" dirty="0">
                <a:latin typeface="Arial" charset="0"/>
                <a:cs typeface="Arial" charset="0"/>
              </a:rPr>
              <a:t>	</a:t>
            </a:r>
            <a:r>
              <a:rPr lang="en-GB" sz="2200" dirty="0" smtClean="0">
                <a:latin typeface="Arial" charset="0"/>
                <a:cs typeface="Arial" charset="0"/>
              </a:rPr>
              <a:t>	MEPs sit as ‘political groups’</a:t>
            </a:r>
            <a:br>
              <a:rPr lang="en-GB" sz="2200" dirty="0" smtClean="0">
                <a:latin typeface="Arial" charset="0"/>
                <a:cs typeface="Arial" charset="0"/>
              </a:rPr>
            </a:br>
            <a:r>
              <a:rPr lang="en-GB" sz="2200" dirty="0" smtClean="0">
                <a:latin typeface="Arial" charset="0"/>
                <a:cs typeface="Arial" charset="0"/>
              </a:rPr>
              <a:t>	amends legislation (usually by a simple majority)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en-GB" sz="2200" dirty="0">
              <a:latin typeface="Arial" charset="0"/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GB" sz="2200" dirty="0" smtClean="0">
                <a:latin typeface="Arial Unicode MS" pitchFamily="34" charset="-128"/>
              </a:rPr>
              <a:t>If after 3 “readings”, Council &amp; EP disagree, the proposal falls</a:t>
            </a:r>
          </a:p>
        </p:txBody>
      </p:sp>
    </p:spTree>
    <p:extLst>
      <p:ext uri="{BB962C8B-B14F-4D97-AF65-F5344CB8AC3E}">
        <p14:creationId xmlns:p14="http://schemas.microsoft.com/office/powerpoint/2010/main" val="28563870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30678"/>
            <a:ext cx="6981371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GB" sz="3800" dirty="0" smtClean="0">
                <a:latin typeface="Arial" charset="0"/>
              </a:rPr>
              <a:t>European “Political Parties”</a:t>
            </a:r>
            <a:endParaRPr lang="en-GB" sz="3100" dirty="0" smtClean="0">
              <a:latin typeface="Arial" charset="0"/>
            </a:endParaRPr>
          </a:p>
        </p:txBody>
      </p:sp>
      <p:sp>
        <p:nvSpPr>
          <p:cNvPr id="11267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57200" y="1175658"/>
            <a:ext cx="8001000" cy="5383404"/>
          </a:xfrm>
          <a:noFill/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sz="2200" dirty="0" smtClean="0">
                <a:latin typeface="Arial Unicode MS" pitchFamily="34" charset="-128"/>
              </a:rPr>
              <a:t>European United Left / Nordic Green Left (Radical Left)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GB" sz="2200" dirty="0" smtClean="0">
              <a:latin typeface="Arial Unicode MS" pitchFamily="34" charset="-128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sz="2200" dirty="0" smtClean="0">
                <a:latin typeface="Arial Unicode MS" pitchFamily="34" charset="-128"/>
              </a:rPr>
              <a:t>Greens / European Free Alliance (Greens/Regionalists)</a:t>
            </a:r>
            <a:endParaRPr lang="en-GB" sz="2200" dirty="0">
              <a:latin typeface="Arial Unicode MS" pitchFamily="34" charset="-128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GB" sz="2200" dirty="0" smtClean="0">
              <a:latin typeface="Arial Unicode MS" pitchFamily="34" charset="-128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sz="2200" dirty="0" smtClean="0">
                <a:latin typeface="Arial Unicode MS" pitchFamily="34" charset="-128"/>
              </a:rPr>
              <a:t>Socialists &amp; Democrats (Centre-Left)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GB" sz="2200" dirty="0">
              <a:latin typeface="Arial Unicode MS" pitchFamily="34" charset="-128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sz="2200" dirty="0" smtClean="0">
                <a:latin typeface="Arial Unicode MS" pitchFamily="34" charset="-128"/>
              </a:rPr>
              <a:t>Alliance of Liberals and Democrats (Liberals)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GB" sz="2200" dirty="0">
              <a:latin typeface="Arial Unicode MS" pitchFamily="34" charset="-128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sz="2200" dirty="0" smtClean="0">
                <a:latin typeface="Arial Unicode MS" pitchFamily="34" charset="-128"/>
              </a:rPr>
              <a:t>European People’s Party (Centre-Right)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GB" sz="2200" dirty="0">
              <a:latin typeface="Arial Unicode MS" pitchFamily="34" charset="-128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sz="2200" dirty="0" smtClean="0">
                <a:latin typeface="Arial Unicode MS" pitchFamily="34" charset="-128"/>
              </a:rPr>
              <a:t>European Conservatives and Reformists (Conservatives)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GB" sz="2200" dirty="0">
              <a:latin typeface="Arial Unicode MS" pitchFamily="34" charset="-128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sz="2200" dirty="0" smtClean="0">
                <a:latin typeface="Arial Unicode MS" pitchFamily="34" charset="-128"/>
              </a:rPr>
              <a:t>European for Freedom and Direct Democracy (</a:t>
            </a:r>
            <a:r>
              <a:rPr lang="en-GB" sz="2200" dirty="0" err="1" smtClean="0">
                <a:latin typeface="Arial Unicode MS" pitchFamily="34" charset="-128"/>
              </a:rPr>
              <a:t>Eurosceptics</a:t>
            </a:r>
            <a:r>
              <a:rPr lang="en-GB" sz="2200" dirty="0" smtClean="0">
                <a:latin typeface="Arial Unicode MS" pitchFamily="34" charset="-128"/>
              </a:rPr>
              <a:t>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GB" sz="2200" dirty="0">
              <a:latin typeface="Arial Unicode MS" pitchFamily="34" charset="-128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sz="2200" dirty="0" smtClean="0">
                <a:latin typeface="Arial Unicode MS" pitchFamily="34" charset="-128"/>
              </a:rPr>
              <a:t>Non-attached (mostly on the </a:t>
            </a:r>
            <a:r>
              <a:rPr lang="en-GB" sz="2200" dirty="0">
                <a:latin typeface="Arial Unicode MS" pitchFamily="34" charset="-128"/>
              </a:rPr>
              <a:t>R</a:t>
            </a:r>
            <a:r>
              <a:rPr lang="en-GB" sz="2200" dirty="0" smtClean="0">
                <a:latin typeface="Arial Unicode MS" pitchFamily="34" charset="-128"/>
              </a:rPr>
              <a:t>adical Right)</a:t>
            </a:r>
          </a:p>
        </p:txBody>
      </p:sp>
    </p:spTree>
    <p:extLst>
      <p:ext uri="{BB962C8B-B14F-4D97-AF65-F5344CB8AC3E}">
        <p14:creationId xmlns:p14="http://schemas.microsoft.com/office/powerpoint/2010/main" val="8748739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377371" y="515938"/>
            <a:ext cx="8079242" cy="515938"/>
          </a:xfrm>
        </p:spPr>
        <p:txBody>
          <a:bodyPr>
            <a:noAutofit/>
          </a:bodyPr>
          <a:lstStyle/>
          <a:p>
            <a:r>
              <a:rPr lang="en-GB" dirty="0" smtClean="0">
                <a:latin typeface="Arial" charset="0"/>
              </a:rPr>
              <a:t>Political Make-Up of EU Commission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793" y="1785257"/>
            <a:ext cx="8683217" cy="3158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306291" y="4943702"/>
            <a:ext cx="397711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200" b="1" dirty="0" err="1" smtClean="0"/>
              <a:t>Barroso</a:t>
            </a:r>
            <a:r>
              <a:rPr lang="en-GB" sz="2200" b="1" dirty="0" smtClean="0"/>
              <a:t> 2 Commission (2009-14)</a:t>
            </a:r>
            <a:endParaRPr lang="en-GB" sz="2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473199" y="1511071"/>
            <a:ext cx="374044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200" b="1" dirty="0" err="1" smtClean="0"/>
              <a:t>Juncker</a:t>
            </a:r>
            <a:r>
              <a:rPr lang="en-GB" sz="2200" b="1" dirty="0" smtClean="0"/>
              <a:t> Commission (2014-19)</a:t>
            </a:r>
            <a:endParaRPr lang="en-GB" sz="2200" b="1" dirty="0"/>
          </a:p>
        </p:txBody>
      </p:sp>
    </p:spTree>
    <p:extLst>
      <p:ext uri="{BB962C8B-B14F-4D97-AF65-F5344CB8AC3E}">
        <p14:creationId xmlns:p14="http://schemas.microsoft.com/office/powerpoint/2010/main" val="1207775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311268" y="530347"/>
            <a:ext cx="2160587" cy="5724525"/>
          </a:xfrm>
        </p:spPr>
        <p:txBody>
          <a:bodyPr/>
          <a:lstStyle/>
          <a:p>
            <a:pPr eaLnBrk="1" hangingPunct="1"/>
            <a:r>
              <a:rPr lang="de-DE" sz="3400" dirty="0" smtClean="0">
                <a:latin typeface="Arial" charset="0"/>
              </a:rPr>
              <a:t>Council Voting Weights &amp; Power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5950" y="87927"/>
            <a:ext cx="4931797" cy="6675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375522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377371" y="428854"/>
            <a:ext cx="8079242" cy="515938"/>
          </a:xfrm>
        </p:spPr>
        <p:txBody>
          <a:bodyPr>
            <a:noAutofit/>
          </a:bodyPr>
          <a:lstStyle/>
          <a:p>
            <a:r>
              <a:rPr lang="en-GB" dirty="0" smtClean="0">
                <a:latin typeface="Arial" charset="0"/>
              </a:rPr>
              <a:t>Political Make-Up of the EU Council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8111" y="1431476"/>
            <a:ext cx="6656158" cy="23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164714" y="1111258"/>
            <a:ext cx="678910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200" b="1" dirty="0" smtClean="0"/>
              <a:t>European Council (Heads of Government) in 2010 &amp; 2015</a:t>
            </a:r>
            <a:endParaRPr lang="en-GB" sz="2200" b="1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9541" y="4379687"/>
            <a:ext cx="6739760" cy="23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217139" y="4035884"/>
            <a:ext cx="489217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200" b="1" dirty="0" smtClean="0"/>
              <a:t>Qualified-Majority Votes in 2010 &amp; 2015</a:t>
            </a:r>
            <a:endParaRPr lang="en-GB" sz="2200" b="1" dirty="0"/>
          </a:p>
        </p:txBody>
      </p:sp>
    </p:spTree>
    <p:extLst>
      <p:ext uri="{BB962C8B-B14F-4D97-AF65-F5344CB8AC3E}">
        <p14:creationId xmlns:p14="http://schemas.microsoft.com/office/powerpoint/2010/main" val="21921651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583</TotalTime>
  <Words>428</Words>
  <Application>Microsoft Macintosh PowerPoint</Application>
  <PresentationFormat>On-screen Show (4:3)</PresentationFormat>
  <Paragraphs>119</Paragraphs>
  <Slides>14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Office Theme</vt:lpstr>
      <vt:lpstr>Office Theme</vt:lpstr>
      <vt:lpstr>Case-Study: EU Services Directive</vt:lpstr>
      <vt:lpstr>Executive: Commission</vt:lpstr>
      <vt:lpstr>28 Member States of the EU</vt:lpstr>
      <vt:lpstr>Some Key Facts about the EU</vt:lpstr>
      <vt:lpstr>The EU Policymaking Process (‘co-decision procedure’)</vt:lpstr>
      <vt:lpstr>European “Political Parties”</vt:lpstr>
      <vt:lpstr>Political Make-Up of EU Commission</vt:lpstr>
      <vt:lpstr>Council Voting Weights &amp; Power</vt:lpstr>
      <vt:lpstr>Political Make-Up of the EU Council</vt:lpstr>
      <vt:lpstr>Make-up of the European Parliament before and after the May 2014 elections</vt:lpstr>
      <vt:lpstr>Voting in European Parliament, 2009-14</vt:lpstr>
      <vt:lpstr>Background to the Services Directive</vt:lpstr>
      <vt:lpstr>The Task</vt:lpstr>
      <vt:lpstr>Materials</vt:lpstr>
    </vt:vector>
  </TitlesOfParts>
  <Company>London School of Economics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Ailsa Drake</dc:creator>
  <cp:lastModifiedBy>Office User</cp:lastModifiedBy>
  <cp:revision>91</cp:revision>
  <dcterms:created xsi:type="dcterms:W3CDTF">2010-11-12T13:52:49Z</dcterms:created>
  <dcterms:modified xsi:type="dcterms:W3CDTF">2015-12-07T14:15:53Z</dcterms:modified>
</cp:coreProperties>
</file>