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3"/>
  </p:notesMasterIdLst>
  <p:sldIdLst>
    <p:sldId id="272" r:id="rId3"/>
    <p:sldId id="297" r:id="rId4"/>
    <p:sldId id="298" r:id="rId5"/>
    <p:sldId id="299" r:id="rId6"/>
    <p:sldId id="274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300" r:id="rId19"/>
    <p:sldId id="301" r:id="rId20"/>
    <p:sldId id="287" r:id="rId21"/>
    <p:sldId id="288" r:id="rId22"/>
    <p:sldId id="289" r:id="rId23"/>
    <p:sldId id="290" r:id="rId24"/>
    <p:sldId id="291" r:id="rId25"/>
    <p:sldId id="304" r:id="rId26"/>
    <p:sldId id="292" r:id="rId27"/>
    <p:sldId id="294" r:id="rId28"/>
    <p:sldId id="295" r:id="rId29"/>
    <p:sldId id="302" r:id="rId30"/>
    <p:sldId id="303" r:id="rId31"/>
    <p:sldId id="305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723DA-D446-4DED-9F80-4DD3CB79E4F8}" type="datetimeFigureOut">
              <a:rPr lang="en-GB" smtClean="0"/>
              <a:t>10/12/15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F5EBD-58CC-4D92-968A-230089B4AC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865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72AD0025-B3D6-4AA8-8532-A5A2C53E8735}" type="slidenum">
              <a:rPr lang="en-US" b="0" smtClean="0"/>
              <a:pPr/>
              <a:t>3</a:t>
            </a:fld>
            <a:endParaRPr lang="en-US" b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81214"/>
            <a:ext cx="7772400" cy="1470025"/>
          </a:xfr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Title Arial 42pt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1941285"/>
            <a:ext cx="7772400" cy="1297215"/>
          </a:xfrm>
        </p:spPr>
        <p:txBody>
          <a:bodyPr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solidFill>
                  <a:srgbClr val="FF0000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Subtitle Arial 28pt red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81371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 smtClean="0"/>
              <a:t>Title Arial 34pt red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30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GB" dirty="0" smtClean="0"/>
              <a:t>Body text Arial 26pt</a:t>
            </a:r>
          </a:p>
          <a:p>
            <a:pPr lvl="0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97191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Title Arial 34pt 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Body text Arial 22pt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Body text Arial 22pt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Title Arial 34pt 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457200" y="1670050"/>
            <a:ext cx="8180388" cy="4508500"/>
          </a:xfrm>
        </p:spPr>
        <p:txBody>
          <a:bodyPr/>
          <a:lstStyle/>
          <a:p>
            <a:pPr lvl="0"/>
            <a:r>
              <a:rPr lang="en-GB" dirty="0" smtClean="0"/>
              <a:t>Body text Arial 26pt</a:t>
            </a:r>
          </a:p>
        </p:txBody>
      </p:sp>
    </p:spTree>
    <p:extLst>
      <p:ext uri="{BB962C8B-B14F-4D97-AF65-F5344CB8AC3E}">
        <p14:creationId xmlns:p14="http://schemas.microsoft.com/office/powerpoint/2010/main" val="403740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t">
            <a:noAutofit/>
          </a:bodyPr>
          <a:lstStyle>
            <a:lvl1pPr algn="l">
              <a:defRPr sz="2400" b="1" baseline="0"/>
            </a:lvl1pPr>
          </a:lstStyle>
          <a:p>
            <a:r>
              <a:rPr lang="en-GB" dirty="0" smtClean="0"/>
              <a:t>Title Arial 34pt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Body Arial 18pt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D06E6-16A3-46A9-A5FF-C578D78B5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2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C2FCF-18CB-4A01-92E3-B12030468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0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BA0B5-9BEA-4041-88E2-9D2E6C571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5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25A66-2011-4A47-A152-03FF8371C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2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81371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 smtClean="0"/>
              <a:t>Title Arial 34pt red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30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GB" dirty="0" smtClean="0"/>
              <a:t>Body text Arial 26pt</a:t>
            </a:r>
          </a:p>
          <a:p>
            <a:pPr lvl="0"/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73" r:id="rId3"/>
    <p:sldLayoutId id="2147483657" r:id="rId4"/>
    <p:sldLayoutId id="2147483674" r:id="rId5"/>
    <p:sldLayoutId id="2147483675" r:id="rId6"/>
    <p:sldLayoutId id="2147483676" r:id="rId7"/>
    <p:sldLayoutId id="2147483677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3400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2600" b="0" kern="1200" baseline="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 smtClean="0"/>
              <a:t>Title Arial 34pt red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 Arial 28pt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400" kern="1200" baseline="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None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jpeg"/><Relationship Id="rId12" Type="http://schemas.openxmlformats.org/officeDocument/2006/relationships/image" Target="../media/image14.gi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9" Type="http://schemas.openxmlformats.org/officeDocument/2006/relationships/image" Target="../media/image11.jpeg"/><Relationship Id="rId10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8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sz="4000" b="1" dirty="0" smtClean="0">
                <a:ea typeface="ＭＳ Ｐゴシック" pitchFamily="34" charset="-128"/>
              </a:rPr>
              <a:t>Voting Behaviour</a:t>
            </a:r>
            <a:endParaRPr lang="en-US" sz="4000" b="1" dirty="0" smtClean="0">
              <a:ea typeface="ＭＳ Ｐゴシック" pitchFamily="34" charset="-128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647700" y="1881188"/>
            <a:ext cx="8039100" cy="43926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200" dirty="0" smtClean="0">
                <a:ea typeface="ＭＳ Ｐゴシック" pitchFamily="34" charset="-128"/>
              </a:rPr>
              <a:t>1. Definitions</a:t>
            </a:r>
          </a:p>
          <a:p>
            <a:pPr marL="0" indent="0" eaLnBrk="1" hangingPunct="1">
              <a:buFontTx/>
              <a:buNone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200" dirty="0" smtClean="0">
                <a:ea typeface="ＭＳ Ｐゴシック" pitchFamily="34" charset="-128"/>
              </a:rPr>
              <a:t>2. Political cleavages and </a:t>
            </a:r>
            <a:r>
              <a:rPr lang="en-GB" sz="2200" dirty="0" err="1">
                <a:ea typeface="ＭＳ Ｐゴシック" pitchFamily="34" charset="-128"/>
              </a:rPr>
              <a:t>d</a:t>
            </a:r>
            <a:r>
              <a:rPr lang="en-GB" sz="2200" dirty="0" err="1" smtClean="0">
                <a:ea typeface="ＭＳ Ｐゴシック" pitchFamily="34" charset="-128"/>
              </a:rPr>
              <a:t>ealignment</a:t>
            </a:r>
            <a:endParaRPr lang="en-GB" sz="22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200" dirty="0" smtClean="0">
                <a:ea typeface="ＭＳ Ｐゴシック" pitchFamily="34" charset="-128"/>
              </a:rPr>
              <a:t>3. Evidence: social determinants of vote choice</a:t>
            </a:r>
          </a:p>
          <a:p>
            <a:pPr marL="0" indent="0" eaLnBrk="1" hangingPunct="1">
              <a:buFontTx/>
              <a:buNone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200" dirty="0" smtClean="0">
                <a:ea typeface="ＭＳ Ｐゴシック" pitchFamily="34" charset="-128"/>
              </a:rPr>
              <a:t>4. Spatial politics and strategic voting</a:t>
            </a:r>
          </a:p>
          <a:p>
            <a:pPr marL="0" indent="0" eaLnBrk="1" hangingPunct="1">
              <a:buFontTx/>
              <a:buNone/>
            </a:pPr>
            <a:endParaRPr lang="en-GB" sz="22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200" dirty="0" smtClean="0">
                <a:ea typeface="ＭＳ Ｐゴシック" pitchFamily="34" charset="-128"/>
              </a:rPr>
              <a:t>5. Some examples of strategic voting</a:t>
            </a:r>
          </a:p>
          <a:p>
            <a:pPr marL="0" indent="0" eaLnBrk="1" hangingPunct="1">
              <a:buFontTx/>
              <a:buNone/>
            </a:pPr>
            <a:endParaRPr lang="en-GB" sz="22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0250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dirty="0" smtClean="0">
                <a:ea typeface="ＭＳ Ｐゴシック" pitchFamily="34" charset="-128"/>
              </a:rPr>
              <a:t>Andrew </a:t>
            </a:r>
            <a:r>
              <a:rPr lang="en-GB" sz="3600" dirty="0" err="1" smtClean="0">
                <a:ea typeface="ＭＳ Ｐゴシック" pitchFamily="34" charset="-128"/>
              </a:rPr>
              <a:t>Gelman</a:t>
            </a:r>
            <a:r>
              <a:rPr lang="en-GB" sz="3600" dirty="0" smtClean="0">
                <a:ea typeface="ＭＳ Ｐゴシック" pitchFamily="34" charset="-128"/>
              </a:rPr>
              <a:t> (2008) </a:t>
            </a:r>
            <a:r>
              <a:rPr lang="en-GB" sz="3600" i="1" smtClean="0">
                <a:ea typeface="ＭＳ Ｐゴシック" pitchFamily="34" charset="-128"/>
              </a:rPr>
              <a:t>Red State, Blue State, Rich State, Poor State</a:t>
            </a:r>
            <a:endParaRPr lang="en-US" sz="3600" i="1" dirty="0" smtClean="0">
              <a:ea typeface="ＭＳ Ｐゴシック" pitchFamily="34" charset="-12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4294967295"/>
          </p:nvPr>
        </p:nvSpPr>
        <p:spPr>
          <a:xfrm>
            <a:off x="647700" y="2168525"/>
            <a:ext cx="8039100" cy="42481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000" b="1" smtClean="0">
                <a:ea typeface="ＭＳ Ｐゴシック" pitchFamily="34" charset="-128"/>
              </a:rPr>
              <a:t>There seems to be a strange pattern of voting in the US:</a:t>
            </a:r>
          </a:p>
          <a:p>
            <a:pPr marL="0" indent="0" eaLnBrk="1" hangingPunct="1">
              <a:buFontTx/>
              <a:buNone/>
            </a:pPr>
            <a:endParaRPr lang="en-GB" sz="2000" b="1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smtClean="0">
                <a:ea typeface="ＭＳ Ｐゴシック" pitchFamily="34" charset="-128"/>
              </a:rPr>
              <a:t>At the aggregate level (e.g. US states), richer states tend to vote Democrat, while poorer states tend to vote Republican</a:t>
            </a:r>
          </a:p>
          <a:p>
            <a:pPr marL="0" indent="0" eaLnBrk="1" hangingPunct="1">
              <a:buFontTx/>
              <a:buNone/>
            </a:pPr>
            <a:endParaRPr lang="en-GB" sz="200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smtClean="0">
                <a:ea typeface="ＭＳ Ｐゴシック" pitchFamily="34" charset="-128"/>
              </a:rPr>
              <a:t>At the individual level, richer people tend to vote Republican, while poorer people tend to vote Democrat</a:t>
            </a:r>
          </a:p>
          <a:p>
            <a:pPr marL="0" indent="0" eaLnBrk="1" hangingPunct="1">
              <a:buFontTx/>
              <a:buNone/>
            </a:pPr>
            <a:endParaRPr lang="en-GB" sz="200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smtClean="0">
                <a:ea typeface="ＭＳ Ｐゴシック" pitchFamily="34" charset="-128"/>
              </a:rPr>
              <a:t>=&gt; How can this be explained? </a:t>
            </a:r>
          </a:p>
          <a:p>
            <a:pPr marL="0" indent="0" eaLnBrk="1" hangingPunct="1">
              <a:buFontTx/>
              <a:buNone/>
            </a:pPr>
            <a:endParaRPr lang="en-GB" sz="200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3121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58850"/>
          </a:xfrm>
        </p:spPr>
        <p:txBody>
          <a:bodyPr/>
          <a:lstStyle/>
          <a:p>
            <a:pPr eaLnBrk="1" hangingPunct="1"/>
            <a:r>
              <a:rPr lang="en-GB" sz="3200" dirty="0" smtClean="0">
                <a:ea typeface="ＭＳ Ｐゴシック" pitchFamily="34" charset="-128"/>
              </a:rPr>
              <a:t>2004 &amp; 2008 US Presidential Elections</a:t>
            </a:r>
            <a:endParaRPr lang="en-US" sz="3200" dirty="0" smtClean="0">
              <a:ea typeface="ＭＳ Ｐゴシック" pitchFamily="34" charset="-128"/>
            </a:endParaRPr>
          </a:p>
        </p:txBody>
      </p:sp>
      <p:pic>
        <p:nvPicPr>
          <p:cNvPr id="15363" name="Picture 9" descr="File:ElectoralCollege200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8525"/>
            <a:ext cx="4332288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1" descr="File:ElectoralCollege2008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312988"/>
            <a:ext cx="4332287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1779588" y="1658938"/>
            <a:ext cx="749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000"/>
              <a:t>2004</a:t>
            </a:r>
            <a:endParaRPr lang="en-US" sz="2000"/>
          </a:p>
        </p:txBody>
      </p:sp>
      <p:sp>
        <p:nvSpPr>
          <p:cNvPr id="15366" name="Text Box 13"/>
          <p:cNvSpPr txBox="1">
            <a:spLocks noChangeArrowheads="1"/>
          </p:cNvSpPr>
          <p:nvPr/>
        </p:nvSpPr>
        <p:spPr bwMode="auto">
          <a:xfrm>
            <a:off x="6192838" y="1639888"/>
            <a:ext cx="749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000"/>
              <a:t>2008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764955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Poorer States Vote Republican !</a:t>
            </a: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981075"/>
            <a:ext cx="7021512" cy="579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1979613" y="2312988"/>
            <a:ext cx="5076825" cy="270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010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179388" y="274638"/>
            <a:ext cx="8821737" cy="1030287"/>
          </a:xfrm>
        </p:spPr>
        <p:txBody>
          <a:bodyPr/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But, Richer People Vote Republican !</a:t>
            </a: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1125538"/>
            <a:ext cx="6732587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800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Explaining the Pattern:</a:t>
            </a:r>
            <a:br>
              <a:rPr lang="en-GB" dirty="0" smtClean="0">
                <a:ea typeface="ＭＳ Ｐゴシック" pitchFamily="34" charset="-128"/>
              </a:rPr>
            </a:br>
            <a:r>
              <a:rPr lang="en-GB" dirty="0" smtClean="0">
                <a:ea typeface="ＭＳ Ｐゴシック" pitchFamily="34" charset="-128"/>
              </a:rPr>
              <a:t>Income matters more in poor states</a:t>
            </a: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557338"/>
            <a:ext cx="7740650" cy="509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8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152400"/>
            <a:ext cx="8229600" cy="539750"/>
          </a:xfrm>
        </p:spPr>
        <p:txBody>
          <a:bodyPr>
            <a:normAutofit fontScale="90000"/>
          </a:bodyPr>
          <a:lstStyle/>
          <a:p>
            <a:r>
              <a:rPr lang="en-GB" sz="4000" dirty="0" smtClean="0">
                <a:ea typeface="ＭＳ Ｐゴシック" pitchFamily="34" charset="-128"/>
              </a:rPr>
              <a:t>Class Voting in the UK</a:t>
            </a:r>
          </a:p>
        </p:txBody>
      </p:sp>
      <p:sp>
        <p:nvSpPr>
          <p:cNvPr id="19461" name="Rectangle 2"/>
          <p:cNvSpPr txBox="1">
            <a:spLocks noChangeArrowheads="1"/>
          </p:cNvSpPr>
          <p:nvPr/>
        </p:nvSpPr>
        <p:spPr bwMode="auto">
          <a:xfrm>
            <a:off x="5381625" y="5803900"/>
            <a:ext cx="33512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 dirty="0" smtClean="0">
                <a:solidFill>
                  <a:srgbClr val="000000"/>
                </a:solidFill>
              </a:rPr>
              <a:t>Source: </a:t>
            </a:r>
            <a:r>
              <a:rPr lang="en-GB" sz="1600" b="0" dirty="0" err="1" smtClean="0">
                <a:solidFill>
                  <a:srgbClr val="000000"/>
                </a:solidFill>
              </a:rPr>
              <a:t>Ipsos</a:t>
            </a:r>
            <a:r>
              <a:rPr lang="en-GB" sz="1600" b="0" dirty="0">
                <a:solidFill>
                  <a:srgbClr val="000000"/>
                </a:solidFill>
              </a:rPr>
              <a:t>-MORI, </a:t>
            </a:r>
            <a:r>
              <a:rPr lang="en-GB" sz="1600" b="0" dirty="0" smtClean="0">
                <a:solidFill>
                  <a:srgbClr val="000000"/>
                </a:solidFill>
              </a:rPr>
              <a:t>online </a:t>
            </a:r>
            <a:r>
              <a:rPr lang="en-GB" sz="1600" b="0" dirty="0">
                <a:solidFill>
                  <a:srgbClr val="000000"/>
                </a:solidFill>
              </a:rPr>
              <a:t>data</a:t>
            </a:r>
          </a:p>
          <a:p>
            <a:endParaRPr lang="en-GB" sz="1600" b="0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00" y="1943100"/>
            <a:ext cx="4374265" cy="3600000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257300" y="1492250"/>
            <a:ext cx="2540001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b="0" dirty="0" smtClean="0">
                <a:solidFill>
                  <a:srgbClr val="000000"/>
                </a:solidFill>
              </a:rPr>
              <a:t>Higher classes (AB)</a:t>
            </a:r>
            <a:endParaRPr lang="en-GB" b="0" dirty="0">
              <a:solidFill>
                <a:srgbClr val="000000"/>
              </a:solidFill>
            </a:endParaRPr>
          </a:p>
          <a:p>
            <a:endParaRPr lang="en-GB" b="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900" y="1936750"/>
            <a:ext cx="4352040" cy="3600000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511800" y="1498600"/>
            <a:ext cx="2273301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b="0" dirty="0" smtClean="0">
                <a:solidFill>
                  <a:srgbClr val="000000"/>
                </a:solidFill>
              </a:rPr>
              <a:t>Lower classes (DE)</a:t>
            </a:r>
            <a:endParaRPr lang="en-GB" b="0" dirty="0">
              <a:solidFill>
                <a:srgbClr val="000000"/>
              </a:solidFill>
            </a:endParaRPr>
          </a:p>
          <a:p>
            <a:endParaRPr lang="en-GB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21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 idx="4294967295"/>
          </p:nvPr>
        </p:nvSpPr>
        <p:spPr>
          <a:xfrm>
            <a:off x="142875" y="1376363"/>
            <a:ext cx="2808288" cy="4032250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How about Religion?</a:t>
            </a:r>
            <a:r>
              <a:rPr lang="en-GB" sz="4000" dirty="0" smtClean="0">
                <a:ea typeface="ＭＳ Ｐゴシック" pitchFamily="34" charset="-128"/>
              </a:rPr>
              <a:t/>
            </a:r>
            <a:br>
              <a:rPr lang="en-GB" sz="4000" dirty="0" smtClean="0">
                <a:ea typeface="ＭＳ Ｐゴシック" pitchFamily="34" charset="-128"/>
              </a:rPr>
            </a:br>
            <a:r>
              <a:rPr lang="en-GB" sz="4000" dirty="0" smtClean="0">
                <a:ea typeface="ＭＳ Ｐゴシック" pitchFamily="34" charset="-128"/>
              </a:rPr>
              <a:t/>
            </a:r>
            <a:br>
              <a:rPr lang="en-GB" sz="4000" dirty="0" smtClean="0">
                <a:ea typeface="ＭＳ Ｐゴシック" pitchFamily="34" charset="-128"/>
              </a:rPr>
            </a:br>
            <a:r>
              <a:rPr lang="en-GB" sz="2400" dirty="0" smtClean="0">
                <a:solidFill>
                  <a:schemeClr val="tx1"/>
                </a:solidFill>
                <a:ea typeface="ＭＳ Ｐゴシック" pitchFamily="34" charset="-128"/>
              </a:rPr>
              <a:t>Does religious affiliation or church attendance correlate with party voting?</a:t>
            </a:r>
            <a:endParaRPr lang="en-US" sz="2400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0"/>
            <a:ext cx="59626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773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457200" y="319784"/>
            <a:ext cx="8229600" cy="788243"/>
          </a:xfrm>
        </p:spPr>
        <p:txBody>
          <a:bodyPr>
            <a:normAutofit/>
          </a:bodyPr>
          <a:lstStyle/>
          <a:p>
            <a:pPr eaLnBrk="1" hangingPunct="1"/>
            <a:r>
              <a:rPr lang="en-GB" sz="3600" dirty="0" smtClean="0">
                <a:ea typeface="ＭＳ Ｐゴシック" pitchFamily="34" charset="-128"/>
              </a:rPr>
              <a:t>Geography &amp; Voting in the UK</a:t>
            </a:r>
            <a:endParaRPr lang="en-US" sz="3600" dirty="0" smtClean="0">
              <a:ea typeface="ＭＳ Ｐゴシック" pitchFamily="34" charset="-128"/>
            </a:endParaRPr>
          </a:p>
        </p:txBody>
      </p:sp>
      <p:pic>
        <p:nvPicPr>
          <p:cNvPr id="1030" name="Picture 6" descr="Analyzing Britain's 2010 General El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3" y="1124745"/>
            <a:ext cx="3696704" cy="544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155" y="1486996"/>
            <a:ext cx="5202647" cy="5079085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894354" y="1279645"/>
            <a:ext cx="3634194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2000" b="0" dirty="0" smtClean="0">
                <a:solidFill>
                  <a:srgbClr val="000000"/>
                </a:solidFill>
              </a:rPr>
              <a:t>2015 British General Election</a:t>
            </a:r>
            <a:endParaRPr lang="en-GB" sz="2000" b="0" dirty="0">
              <a:solidFill>
                <a:srgbClr val="000000"/>
              </a:solidFill>
            </a:endParaRPr>
          </a:p>
          <a:p>
            <a:endParaRPr lang="en-GB" sz="20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39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251520" y="116632"/>
            <a:ext cx="8748972" cy="931640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Other Examples</a:t>
            </a:r>
            <a:endParaRPr lang="en-US" sz="4000" dirty="0" smtClean="0">
              <a:ea typeface="ＭＳ Ｐゴシック" pitchFamily="34" charset="-128"/>
            </a:endParaRPr>
          </a:p>
        </p:txBody>
      </p:sp>
      <p:pic>
        <p:nvPicPr>
          <p:cNvPr id="2050" name="Picture 2" descr="http://geocurrents.info/wp-content/uploads/2013/02/South-Korea-2012-Presidential-Election-M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6388" y="1394357"/>
            <a:ext cx="6461048" cy="473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geocurrents.info/wp-content/uploads/2014/10/Brazil-2014-Election-Map-Stat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473" y="1268760"/>
            <a:ext cx="4883527" cy="522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061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The Spatial Model of Politics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4294967295"/>
          </p:nvPr>
        </p:nvSpPr>
        <p:spPr>
          <a:xfrm>
            <a:off x="503238" y="1151792"/>
            <a:ext cx="8183562" cy="537283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Voters have ‘preferences’ about policies</a:t>
            </a:r>
          </a:p>
          <a:p>
            <a:pPr marL="0" indent="0" eaLnBrk="1" hangingPunct="1">
              <a:buFontTx/>
              <a:buNone/>
            </a:pPr>
            <a:endParaRPr lang="en-GB" sz="2000" b="1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These preferences are ‘single-peaked’ </a:t>
            </a:r>
            <a:r>
              <a:rPr lang="en-GB" sz="2000" dirty="0" smtClean="0">
                <a:ea typeface="ＭＳ Ｐゴシック" pitchFamily="34" charset="-128"/>
              </a:rPr>
              <a:t>=&gt; each voter has an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‘ideal point’ in a single- or multi-dimensional policy space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Expressive voting 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=&gt; a citizen votes for the party whose policy position is closest to her ideal policy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Strategic voting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=&gt; a citizen votes to try to influence the outcome of an election, 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so that the overall policy outcome (e.g. the person elected, or the government that is formed) is closest to her ideal policy of all the likely outcomes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=&gt; this might be the party closest to her ideal point, or it might not</a:t>
            </a:r>
          </a:p>
        </p:txBody>
      </p:sp>
    </p:spTree>
    <p:extLst>
      <p:ext uri="{BB962C8B-B14F-4D97-AF65-F5344CB8AC3E}">
        <p14:creationId xmlns:p14="http://schemas.microsoft.com/office/powerpoint/2010/main" val="2444457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 idx="4294967295"/>
          </p:nvPr>
        </p:nvSpPr>
        <p:spPr>
          <a:xfrm>
            <a:off x="338138" y="195263"/>
            <a:ext cx="8229600" cy="850900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 Is voting about identity?</a:t>
            </a:r>
            <a:endParaRPr lang="en-US" sz="4000" dirty="0" smtClean="0">
              <a:ea typeface="ＭＳ Ｐゴシック" pitchFamily="34" charset="-128"/>
            </a:endParaRPr>
          </a:p>
        </p:txBody>
      </p:sp>
      <p:pic>
        <p:nvPicPr>
          <p:cNvPr id="3075" name="Picture 6" descr="http://www.google.co.uk/url?source=imgres&amp;ct=img&amp;q=http://www.picturesofengland.com/images/flagofscotland/flag-of-scotland.jpg&amp;sa=X&amp;ei=0JC7TtHZDoLAtgfs-InNBw&amp;ved=0CAQQ8wc4Aw&amp;usg=AFQjCNFxipZU8DwZbyeSTubCY2ukTQmzH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2582863"/>
            <a:ext cx="1357138" cy="90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http://www.google.co.uk/url?source=imgres&amp;ct=img&amp;q=http://civilrightsinargentina.files.wordpress.com/2011/07/feminism_202b1.jpg&amp;sa=X&amp;ei=ApG7TrWBKIK3tweaztTQBw&amp;ved=0CAQQ8wc4Aw&amp;usg=AFQjCNFMRsIiIgxCepOMydRefDcvDEkQT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4348337"/>
            <a:ext cx="1574577" cy="20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0" descr="http://www.google.co.uk/url?source=imgres&amp;ct=img&amp;q=http://upload.wikimedia.org/wikipedia/commons/thumb/4/49/Star_of_David.svg/150px-Star_of_David.svg.png&amp;sa=X&amp;ei=IZG7TsbhD4nFtgeL26mhBw&amp;ved=0CAQQ8wc4AQ&amp;usg=AFQjCNEpOqI00p7Q2V1alOPWRYnXXxjHl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5272088"/>
            <a:ext cx="11049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4" descr="http://t3.gstatic.com/images?q=tbn:ANd9GcTlpCfyNPofXSOEJwPyOICf1my6oo1CzChMMOkQkREPB3fhs7_weS5iFFF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4225925"/>
            <a:ext cx="9334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6" descr="http://t1.gstatic.com/images?q=tbn:ANd9GcRBtOuDxG-JMixBkvk8-U48hTbe3BV43OiFXot_rHiHD23Kku1_WFO_ub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3" y="4097338"/>
            <a:ext cx="11239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8" descr="http://t1.gstatic.com/images?q=tbn:ANd9GcSXy1VaQKoWpZc_lUS6wRsf65EbINNgrOmAkUdXmXiawOoAt3CLd_hMrJ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274" y="4768936"/>
            <a:ext cx="137318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20" descr="http://t1.gstatic.com/images?q=tbn:ANd9GcQcTgiLP_xCa0Mm3mQCrFQ5SZB3elCYYTJKed682uGndaDqmv1kultB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79" y="2532443"/>
            <a:ext cx="1258106" cy="84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22" descr="http://www.google.co.uk/url?source=imgres&amp;ct=img&amp;q=http://legalbizzle.files.wordpress.com/2011/06/manifest-hope-workers-rights-poster.jpg&amp;sa=X&amp;ei=h5K7TunYLsu2twfryvymBw&amp;ved=0CAQQ8wc4AQ&amp;usg=AFQjCNHKrbWLh1ejDE4hurW3uPLIMWezTQ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91877"/>
            <a:ext cx="1490662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24" descr="http://t1.gstatic.com/images?q=tbn:ANd9GcSypwwv6LyC92CuruHYirxRfYTPH_Z5pBOC3WpLPZzCnvIqPucPrm4iKl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1306513"/>
            <a:ext cx="1469293" cy="98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AutoShape 6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8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10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12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14" descr="data:image/jpeg;base64,/9j/4AAQSkZJRgABAQAAAQABAAD/2wCEAAkGBxQTEhQUEhQUFRQVFRcYGRcVGBkYGBgYFBgXFhgYFhcYHSggGxwlHBUVITEhJSkrLi4uGh8zODMsNygtLisBCgoKDg0OGhAQGywmHyQsNCwtNTAsLCwsMDQsLCwsLCwsNCwsLCwsLCwsLCwsLCwsLCwsLCwsLCwsLCwsLCwsLP/AABEIAJkBKQMBEQACEQEDEQH/xAAcAAEAAgMBAQEAAAAAAAAAAAAABgcBBAUCAwj/xABJEAABAwIDBQUEBwUFBQkAAAABAAIDBBESITEFBkFRcQcTIjJhQoGRoRQjUnKCscJTYsHR8DM1Q5LhJDRjc7IVVHSDk6Kz4vH/xAAbAQEAAwEBAQEAAAAAAAAAAAAAAwQFAQIGB//EADoRAAICAQIDBAkEAQIGAwAAAAABAgMRBCESMUEFEyJRFDJCYXGBkaGxM8HR8CM04UNSYmOi8QYVJP/aAAwDAQACEQMRAD8Aiq+mMMIAgCAIAgCAIAgPpBCXGw955KC++FMcyf8AuWtLpLdTPhrXxfRe9myJGR+XxO58AqXdXarezwx8ur+Jqq/S9nZVP+Sz/mfqr4f35mrJIXG5N1fqqhWuGCwY1+otvlx2ybf95eR9YKUuGInC3n6eir36yMHwQXFLy/ku6Psyd0O9sfBWur/b+/U+rqsNyjA6niq8dFO58eol8lyRcn2rXpYurRRwusnzf9/qPi2N8meZ9Tp/XRWpW6fTLGy93UoV6fWa58SzL3vl/H0MTUzm6jLmvdOqqu2gyPVdn6jTJO2OE+vQxTzlhuNOI5rmp00L4cL59Pcd0Ous0linF7dV5o6tTIO7ceBGXrcZL57S1S9JjHqnv8j7btLU1+gTnnaUcL38SwvycVfVH54Wh2QtIMt/2bfm5xC+bvkpambR9U4Sh2fQpc939XlfYmz9T1UqM0wugIAgCAIAgCAIAgCA8vfYXOQ5nIfFDmTh1+91HEbSTx35NOL8lNGiyXJEbtj1OYe0Wh/aO/yOUnolvkeO+idLZ29dJMbRzMJ5Hwn4FeJUWR5o6rYvqdhpvnqPRRHsygMICgVuGWEAQBAEAQBAFwGwynsMTzYcvaPp6KnPUub4KVl+fRfyadehjXFW6p8K5qPtS+XT4sTVRIwgYW8h/Fdp0ihLjm+KXn/B51XaMrYd1WuCvyX7vrk8wUznaDLmdF7v1dVK8T38up40fZ2o1T/xx283sv8Af5Gwe7j/AH3fL/RUk9Tqv+iP3NSS0HZ//ds/8V+V+WeCx8mbsmjicgOgUqso0y4a1mXkt38yvKnWa995e+GC6y2S+C6/3c9NdGz993y/r4rxKGq1HN8C+/8AfoSQt7P0XJO2fnyj8v6z2Np82/P/AEUMux1jaf2/3LcP/k8sriqWPdL/AGPptCUYPvWt+d1D2dROOoefZ5lrtzWVz0ceHfjaa+XU5a3z4w2Ke73MadG/kP6sqeocNPXOxLd/lmno1brL6qZPwx+yXP8Ag+Tz4jcXGI5e9TwT7tJc8fsU7XFXybWVxPbz3LM7H5i59STyZYctVmaqiNSio9efvNGOrs1MnKfJcl0S8kTd2p6qFA8ucBYEgEmw9bC5t7l0GUAQBAEAQBAEBo7W2tDTMxzSNYOFzmfQDUr3CuU3iKPMpqPMiku9dVVXbs6mJZ+3mu1nDyjirKohDe1/JELslL1EfI7iT1BxV1bI6+scfhb88vku+lRhtXE89w5PxM36fs82fHkYy4/vvK8PV2vqe1TBGZ+zugcMo3NPAsef9QuLV2rqddMGQrebszlha59O7v2DVhFpB0tk5XKtapPEtiGdDjutzk7r75T0jg0kyRXsY3nMW1wk6EcipbtPCxZ6kcZuPIuXZ21opo45GPGGTy3Njfi23McllTrlFtMtRkpLKN5eD0UAtwywgCAIAgCAIAuAyTfXPqiSSwjspOTy3ln2pnsGbgSeGlv/ANVbUV3TWK5JL7l7RXaamXFdByfTlj/39j3PXOdkPCPmodP2fXV4pbv3lrW9tXahcEPBHyXP5v8AZHzjmDRk0X5nP4Dgp50Ox+KTx5Lb69SlTq40x/x1ri83v9E9l9ze2fsSqqvFFDJIL2xZBoP3jYfBd4qaFw7IjnK7US4ptyfm/wC/g7I7Oa618DOmMXXj02rzHothpVW5VczWne71YWu/Ir3HVVP2jy9PYuhxq2nkjIbMx8ZAsA9pb8L5H3L3Dg3cOvM5ZKx4U87LC9x8o23IFwL8TovVkuGLeM/A5VX3k1HKWer5I2+/axpazNx1cs70e3UWKdu0VyX8m16Zp9FQ6tM+KclvLp8v2+5qMjJyAJ6LQnZCCzJpGLVRZY+GuLb9yLM7H4i104Opaw9MysfVaqF0uGHJdTaj2dbpqlOzZy6eROH5E+9eFyIiP7sz/SHTVJ0LzHEODY48jh+84Ekjl6KOtuWZfT5F7WwVKhSuaScvi9/ssHfUpQCAIAgMID4VtZHEwvle1jRqXEALsYuTwjjaSyyNO25U1d20MXdx/wDeZgQOscerupyVju4V+u8vyX7kPHKa8KPvszcyFju8qC6qmvfHNmAdfC3QBcnqJPaOy9x2NKXPc+28W8TaYBkTWyykhoiacxlrZoPpl6qlbaoct35GpotC73mT4YLnJ8vu0R2WHatULk9006Nvgy1HM8tVBjUT9xpqfZeneMOb8+f8I4m0N0KyMF7m49SSxxceZJ4lV56e3GXv8zS0/a2jk1GPhz7sI5uy9szU7rxvcM82kktOeYLT0UULpweUy5qNDRfHE4r4rn9S3Ng7TbUwslaLXFiOThkRda9c1OKkj4bVad6e6VUuhXXaxu4xmGqiFsbsMgGlyMnel7W+C1NHc34H8jNugl4kQ3dyskFVT2cTaZpDbm1ybE252JVu2K4JfAhj6yP0JdYZf2KAW6ZQQBAEAQBAEAQBAEAQBAWN2VbzBh+iSkAPcTEdPEcyw9cyPes3XUN/5F8y7pLUvA/kWqssvhAfOaFrxZ7Q4cnAEfArqbXI40mR7ae4tFMbmLA7nEcHyGXyViGrtj1Ip6euXNEJ2z2XSxguglbIBnhfZjrfe8p+SuQ18XtJYKs9I16rIO2oewkXvY21xDLkVPZo6Ld5R/Y90dp6qhcMJvHv3/JY3Y/KXPqC7UNYPm5Z+r09dOOBcy1DW36n9WWcE2qW3DgNSHD4gqLodXMjHZzJ/smA+aOWRrhxzcXZjh5iPcoNL+njyz+TT7aj/wDqc1ykk19Ev2JQrBlBAEB5keGglxAA1JNgPeiWQ3gjr943zksoI+9sbGd/hgadDY6vPo34qfulHex493Ui7xy2gZp92GlwmrHmolbnd3hhYf3GaC3M3KO9pcMNl9wqsvMt2bM28LCSymY6oeOEdhGOHikPhAy4X9Lqo7FnEd2aMdFJRUrXwRfnzfwXP8L3nzfsyonP+0S93H+ygJF/R0pzP4bJwyl6z+n8/wAYO99RUv8AFDL85fsuX1yatRtGg2cMN2MfpZvikP3tTnzKno0rfqIq6rXWWvNsm/2+C6GvSdo1E94YXPYTxkbYZ8zwU8tHYlkqq+JIdk17Z4myssQ7FmDrhcW3HpkoJxcXhnuMsrJA+0rZTWPZM0Ad5cOA+03PF1IPyWbrK0vGj6zsDVTnF0y6br+P4JL2fwFlEzEPOXOH3ToferGmjitGV2zYp6uWOm305mt2oOA2fLfi5gHXEFo6T9VGJf6hA+y/YRmqRO4fVQ3N+b8rAfElXdXbww4VzZDVHLyXKsktlALdMoIAgCAIAgCAIAgCAIAgMtcQQQSCCCCNQRmCPW64C5tzN94pqf8A2qRkcsZDXF7g0PHB4vz4+oWNqNLKM/AspmnTepR8T3O6zeejJsKqD/1G/wA1B3Fn/KyXvYeaOpDM1wu1wcObSCPko2muZ7Tye1w6Vp2n722DqSB2ZFpnDkf8MepGvwWlotP/AMSXyKOqu9hfMr7Yux5aqQRwtLjxPstHNx4BaFlsa1mRUhCU3hFy7mbpChxHvC90jW4sgAHNv5fTPisbUajvsbcjSpp7vqdN+pXlEhGaSOJlY8wvbG99u+gk8JdbSSLnrqLgoqHF8a5Mnnre8qVNnOPJ+7qvevLyJIulc16yuiiaXSyMjaOL3AD5rqi5bJHHJLmzku27JKbUcLpR+1kvHCPVpIu/8It6qXu1FZm8fdnjjbfhRz56WB7r19T37wcoWAiJrhwETbkn7xKO5R2gsfdnuOmnPeX8L7nYZVTOAbBAI2WFnTXaANcoW5+mZGar8TZY7uuC8UsvyX88vyeTsIPOKpkfOfseWIdIxr+InNc4M+tue/SnHaqKj95fV/tg+zqtzQGQ0zzb0EbB7z/AKZQXmU5Tk3nDbNWo2fUzi0swhYfYpx4iORld/ABelKEeSz8Tw1J83g+NPuXRN/wWvJ1dIS9x9STqV6eosfUd1DyIX2h7lRxtZLSMIc+QMMQzBLgbFvLTorel1LbamyC2tR3RP92dm/R6WGE6sYA77xzdb3kqlbPjm5FiEVGOD1tnYsdV3YkvaN2IAcb8HeignXGfrFvTaqzTtut4ysHRYwAAAWAAAA4ACwC9Fd+8hm8GwptozNZJeGkidcftJHaE29kWvZW67Y0rK3b+xBKLm/cSXZdHFCwQwgNbGB4RqL8T6lQTlKT4pHuMUlhG2vJ0oFbhlhAEAQBAEAQBAEAQBAEAQEl3C2TTVNR3dSSLtuwA4cThqL9M7D1VXVWTrhmHzJ6IQnLEixpuzWhcLYJG9Hn+N1nrXWoueiVnGk7NZYTejq3MtmGuu3MerMj8FL6bGX6kSP0Vx9SR5nrtswNMb+5kLwWsddmMnm3MYiBwsihppvKyg5XxWNiP7D3BqqiX69r4WXu57/MeeEcSeZVizV1wj4d2Qw085vxbFubF2PFSxiOFuEDU+0483HiVlWWSseZGhCCgsI31GezlvOZ6qdHg5+19jw1LcM8YfbQnJzfVrhmPcvcLJQeYs8SgpLDOENw4QcqitDfs98bdL2vb3qf0qXkvoR9ws5yzo7P3VpYiHCPG8aPlJkd7i+6jlfOXN/TY9KqK6HZsoiQAf1xQ4EOhAYkJsbZmxt1QMojaW+tf3r7zOYWucMLQAG2NrWIWzDTVcK2KDsnnmb2ze0yrj/tAyYfvDC7/ADN/kvMtFW+Wx1XSRMti9otLMWiX6l//ABLYQfR/DjqqlmknHluSxuT57Ewjka4XaQ4HiCCPiFVxglPo1cOo9EIdOHvNvNDRxl0jgZLeGMEYnHpwHqpqqZWPC5Ec5qK95yOzeqdMyeoke10k0lywHyBowtFtQMlJqoqDUVyR4plxZbJhdVSYoBbplBAEAQBAEAQBAEAQBAEAQHuGUtcHNJa5pBBGRBGhC40msM6m1uizqPfuv7thNBJIMIvIGyWd6izTqsx6SrL8f4Lq1NmPV/P8HSo+0un0qIpoH8nsP8gfkopaGfstMlWqj7SaI1Q7Pl21VOmlJZTRnCLchngYTlc5Fx4XViU46WHCubIIxeolxPkWxSU7Y2NY2+FoAFySbDmTmVlybk8svpYWDh70b3QURa2TE57mlwa217A2ub6ZqanTyt5Edt0a+Zq7l72mufN9WI2xhts7k4r68OC96jT9ylvzPNN3eZ2Ou8ZnqvCJDyV04EAQBAEAQBAEBR/ajsgQVhe0eCcY+jtHD8j71saOzirw+hRujwyIerRGEB2Ng7zVNIfqX+Hix3iYfdw9yisohZzR2MnHkWvuvv1BVWY491NbyuNmn7hOvTVZtulnDdbosRtT2Z0tubEfMCYqqaB3JpBYfwkXHuKirsUecUz3KOeTIU7stkfIXS1QcCczhJcR1J1Vz01JYUSHuHnmTndzd6GjjwQg5+Z7vM4+pH5KnbbKx5ZNCCidWyiPRQC3TLCAIAgCAIAgCAIAgCAIAgCAuPsn2nLLTOZILthcGMdxIIxYTztcZ8iFja6uMZ5XU0tJNyjh9D49rj/qqdrReR0wwgC7jYHIDjmRku6FeJt8sHNVyXmSHdWOWGkH0lkUTmhzi2IYQG6+IDLFzsoLnGU/A2/iTV8Sj4ivNsdp1S97vo4ZHH7JLcTyOZJNh0stCvQQS8W7KU9XNvw8iH7U2lLUSGSZ5e8gC5toNAAMgNVchXGCxErzm5PLLA7GPNU9GfqWf2j7Jc0fUnjzmeqpotnm66cBQBALoAgCAIDCAi+/mzaSWOM1kpiYx5IcCAXXGbcwfkrOnnOLfAskNyTXiZCxuNRVAJoay7reV5a70zsAR81b9Jsh68SDu4v1WRPbu7NTSH66M4b5Pb4mH3jT3qzXfCzkyOUXHmcuCJz3BrAXOcbADMknkpW0llnFuW1uPuE2DDNUgOmtdrDYtj9fVyy9RqnLwx5FiuvG7JrW18cQvI4D04noFVhCUnhIkstjBZkz6QTB7Q5pBBFwV5aaeGdTTWUfRDphAUCtwywgCAIAgCAIAgCAIAgCA6OxtiT1TsMEZeRqdGjq45BRWWxrWZM9wrlN4iiQxdmlcdRE3q/+QKrvXVe8mWls9xaG6Ox/olLHCbYhcvLdC5xuf5e5Zl9neTci/VDggokahH0zbLnEXiomYW8u8Op+JP8AlVh/49PjrIhXjuz0REe0HeOSaqkjZK8QsOANabNJb5iba58+St6SiMYJtblbUWtyaT2IgrpWCAsvsY81T0Z+pZnaPsl7R9SePOZ6qmi2eV04EAQBAEAQBAEBDO1TY5no8bQS+B2MAcWnJ2XTP3K3o7OGzD6kF8cxyUs0vjcCMTHDQ5tPuWtsynzJzupv1OXNp54zVNf4Rld+fMHJw+Cp3aWOOKLwSwta2e5LIGbNoJ3Oc3uJH5gyNdhAOojNrDoFVbutjjmiXwQeT77Q3oxC0FrG1n63v9kL3XpeszP1PaSjmNa38yPVFRq6R9zzcVcjFLZGTKVlssvc2t2d6oWTNg7wESEjK5DXddM1BqKeKPEuhraB2Q8M1sWCs41TCAoFbhlhAEAQBAEAQBAEAQBAdvdTdyStmDG+FjbGR/Bo9ObjwCgvvVUcvmS1VOx4ReeyNlxU0TYoWhrR8SeJceJPNYdlkpy4pGrCCgsI+H/b0AmfA97Y5GWNnkDE1wBDmk6jMjnkV67qXCpJZR57yPFwvmfbY+021EXeMthxPbr+ze5n6brzODg8M9QmpLKIltPbcFAyeWBrpBUyPOMW7tsobhDbnUXBOV+Ktwqlc4xltj64K8pxrTcepUDnEkk6k3PU5rXRmmF0BAWX2Meap6M/UsztH2S9o+pPXjNU0WzygMFdOBAEAQBAEAQHK3orpIKWWWJrXvYMWF17EAjFp6XUlUVKaizxY2o5RAKPfOkrbQ11O1pcbBzQSATpYjxN4K7LT2VeKDK/eRltJHT2NSbP2c9+GUSVBJDWuP1jWnMNA/ivMnbeltseZSrpTkzn70VrakH6Q5rWjyi4GH1B4nJWKa1Xy5mVPWXWzzFbEK2c+ou+GlxS2zuwXIbzF9NQp5OK3lsWnTGxpyjudGLcjaMxu+Mj1keB/EqJ6qqPUsRpa2SOnRdl9TcOdLEyxByu4i2ajlrYckj2qZdS2omkNAJuQACeZAzKzGWT1ZDpQC3DKCAIAgCAIAgCAIAgO7u9unU1bhgjLY8QDpHeFoHEtvm425fJV7dTCtbvcmrpnPpsXbsHY0VJE2KIWA1PFzuLieaxbLJWS4macIKCwjoqM9lTb+7EqKyukdTQmRsbGRuddobjGJxALiLkYxotXS2wrqSk8dTO1Fcp2NxWSVUz4Nl0Hia4HDdzHXJfK4ZtBzaCdMslVanqLSynGmsiW1dtwTUv0emdPLiADKcxstGbgg95hxGx0z6q3CqUZ8ckl78laVkZR4Y5fuIxtKhFPCI5C01D34nNaQ7umAWDXOGRcSSbDQAKzCXHPiXL8kMlwxw+f4OOpyIICy+xjzVPRn6lmdo+yXtH1J87U9VSLZ4IXQLIDC6cCAIAgCAICNb/AO220tI+9i+QFjGniXDMn0AuVPpq3Oa9xFbLhiQvs22IyKJ1dO2+VoQfhitzJFh/qrmqsc5d1H5laLjCLsnyRzd6S+slxRRySTggXib4WgX8JdpcKavgqjhvYq1yttk5yWz5Ei2T2ZMcxj6uSV0hALmtIsD9m+p6qtPWvOILYuxoSW5MNg7t09GHCnYW49SSXE20Fyqll07PWZNGuMd0dVRnsZINjKA84vVDmT8/rdMoIAgCAIAgCAIAgLR7PdyGGMVFXHic43jjfo1vBzm8SeF9AsrV6p54IMv6fTrHFJFktFshkFnF08TzNY0ue4NaNS42A6krqTeyON4IXvN2iwRNc2mcJpbWBbnG0nQl3tdB8Vcp0U5PM9kVrNVFLEN2djdKOeOkj79gMpu44SLnGcV3XsA43zAUN/A7HwvYlq4lDfmRbtc2vaKKnwOBee8JNrWZlYEEi9yrWgr8TnnkV9XPZRK5oNmyS5tADQfFI4hrGernHILRnZGPMpRg5cj41bWh7hG4uaDk45X5n4r1HONzjxnY+K9HAgLL7GPNU9GfqWZ2j7Je0fUnj9T1VNFs8rpwygMIAgCA8veALk2A4ocbR8KWuZISIziA4gG3QO0K9Sg48zzCyM/VeTxK2Z1wC1g5+Y/PILq4UHxP3EV3w3VE7GOmlkcIvaAu8NLhi8IGeXorFN/C/CuZBZW8Zb5GttypEv0ejpD4SAGlvstDbFxv9kfMhSVLgTsmVr8WzjUuS3f7Ez2dRthjbGwWa0ADnlxJ4qlKTk8s0IpJYNq68nozdDoKHDwQunGYuhwxdBkoBbplBAEAQBAEAQBATzs93KM7m1FQ0iFpBY05GQjMEj7A+fRUNXqlFcEeZb09HE+KXIt8BZBomhXbZgikiikkAklNmNsSSfXCDYepsFJGqUk5JbI8ucU0n1Odv5XMioajHbxxuY1uV3OeLCwPW/uUmli5WxwR3ySreSiYadxa54BLY8OJ3LFk2/Uhbjazh9TKw8ZL+3ZrJpaSGSRrMbmAmxyI4HTUjMhYN0Yxm0jXrcnFNlYdqdY+StEb2hojY0NzyPeG5cSdBkB6YStPRRUa+JdSjqm3PHkRqv2Y6FtpXMDzYiNrg8luoeSwloHK5urEbFJ+FEEoOK3NBSngIAgLL7GPNU9GfqWZ2j7Je0fUnrhmVTRbPJQ4AgCHTC6cPhX1rImF73WA4cSeQHEr1CDk8I8WWRri5SexHqdsla7E8FlOD5QbYrHjzOnorUuGhYW8vwZ8OPVy4ntDy8ySRRNYA1oDWgacAFUbb5mkkksIrTebtEnjuIY42scXCOQnEXNYcJfh0sTeyv06SMvWZVlfLOEbFC6sjoxUVNbKx0lyIy2PR2Yzc24yzy0RquVnBCOy6niyc4V8Te/Q3N1YYGyxSiR0s87HABrrtZH5nOcBzIGZXm9yaccYijmmiopOXrPmToKiXxZALIAgMOXTjPOFDmMmcKZGD8+rdMkIAgCAIAuA9xRlxDWtLnHRrQST0AzRtJZZ1LLwWXuh2b6S1oHAiEHlmO8I14ZfFZl+t6V/Uu06XrMswC2Q0WaXiPb0bydwWQQM72qlyZGNGjK73n2Wi981Ypo48yk8RRDbbw7R3bIvtOsZstrnyOFRtKdub3Z4BppawYDewyub8FZhF3vC2giCUlSt95MrnaW05qh2OeR0jrWu45Do0ZDXgtKFcYLEVgpSnKXrMtHs53bY6gf3zQ4VRuR+4Mm2PA5E9SsvV3tWrh6F/T1J179TkR7em2dPLTU+Kqp4Rchw8UXFwDm+yLjVSuqN0VOWzf3I+8lVJxjukRis2lHWTSz1cjmOIAY2JmK4GWG5NgB681ZjCVUVGC+pA5xsk5TZxJbXOG9r5X1twup1nG5E/ceF6OBAEBZfYx5qnoz9SzO0fZL2j6k8ccz1VMtmLoDIQGrNXRsdhe8Nda9jll6X1XtQk1lI8SsjF4bNKu3hgjBs7G7gG5/E6KSGnnLoVrdbTXtnL8kcml2fLVv72ouI/ZbplyA4D11KnlZGpcMOZUrps1MlZdtHoiURRhoDWiwAsBwVNtvdmqklsiHb3b0Mu6khf4yD3zxpFEBd+f2iLAdQrNNL9eXLp7yC2z2UQDYVM2srDLIMNLBhytfwtyjja0Zkk5m3qr1knXXwrmyvFJvPRFinawdM4y0s2BrbRY2C3rxyvlqqHA0tpIscSb3Rsbn7FEXezGFsTpnlwZYYmMOjXEE58feuXWcWI5zg7VDG+CSgKuTmUAQBAYsgMWQ4ZQ6UBS0z5HhkbHPe7RrRcn+uZW5KSissyIxcnhE52P2XzvDXVEjYQdWDxvHUjw/mqNmvin4Vktw0kn6zwSWLsuoxbEZnfjLR/wC2yrPX29MEy0kDZf2bUBHkkHSR/wDNefTbfM76LWalR2W0hFmPmYeBxB1v8wzXta+zqkcekgcpnZQe8F6i8V8/BZ/S97e9S/8A2G3q7kfoe/PYm+wd2qekFoYwHcXu8Tz1cc/cMlRtvnY/Ey1CqMOSOwoiQ4O8e8HclsEDe9q5B4Ix7IOXeSH2WDmp6quLxS2iv7gjnPGy5kdr6yPZUbnvd39fOLlzsz/9Y28BxViEZaiWFtFf36kMpRpXnJ/36FV11Y+Z7pJXFz3G5J/rIei1YQUFiJnyk5PLM7Po3TSxxMF3PcGj3m3w4pOSjFtnIrLSR+g55GUlM51gGQRE29GN0+S+fSdk8ebNhtQjnyId2V0pe2prJfNNIR6YW5uNvvEj8Kt62WOGtdCvpVlOb6lbbw1rZqmWRjWtY55whoAGEZA5cwL+9aVMHCCTKNkuKTaOcpTwEAQBAWX2Meap6M/UsztH2S9o+pO36nqqaLRhdBm64DXrKOOUWkYH20vw6HVe4zcd4s8TrjNYksmvT7FgYbtjaDzzd68V6ldOXNkcNNVD1Yo31GTkZ3h33paZjrSNklFwI2G5xDg4jJoHqrFWmnN8sIhndFLbcqrbNU8tIIvU1jhJIBqGE/VxjrkVpVxXyj/clRvO/Vk2h2OaSlgp45Y46mVxe5zxduItN/eMgFTlZxzc2spEuFHEc7s6Wy6eWqqLzyB8UIZlFkx8rScnHXw2vb1F1FNxhHZbskhmUt3sTJViwZQBAEAQGLoBdDgQ6fLdbdmKijwsF5HAY5Dq4j8h6Bebr5WvL5HKqo1rY7ihJTy9wAJJsALknQAc0BF6Dbb6+RwpiWUsZs6f2pTxbEDo39/XlzVqVSqj4/WfTy+JBGx2Pw8vP+CURsDQANALc/mVVbyTnpAEBHt4tvuY4U9K0S1bxk32Yx+0lPADW2pViqlPxz2j+fgQ2WNeGO7OPXVkOyYnPkd39bPm5x8z3c7DyRDkMlNCEtRLC2iv79SOUlSsveT/AL9Cpto10k8jpZXF73HMn5ADgByWrCCguFGfKTk8s1l7PJPeyXZGOodUOBwxCzSdMbssvUA/NZ+usxHgXUt6SGZcT6El7Va8iCOmjzkqJGtAGpFwPgXFoVbRQ8Tm+SJ9VLZRXU+u9EwoNlCJps8sELba3cPE74YiuUrvr8v4nbX3dWF8CmFtGYEAQBAEBZfYx5qnoz9SzO0fZL2j6k7fqeqpotGF0BAEB855cLS4gm3BoufcF1LJxvBGtp1FbUgx00ZpWHJ001sduOCME2vpc81PBVw3k8+5EUnOW0djgbX3KoaOn+kS944xZm7v7V5Nmgt9XFTw1NtkuGPX7EUqoxjlnH7PNlmonkrqixZGSRe9sfAjhZoyt0U2qnwxVceZ4qivWfJEkoqQV9WZJQHRRG9joXWIYz3A3PqVDZLua1Bc2Q6dO+x2vlyRNqanaxoaxoa0aBosPgqLbe7NOKS5H2XDoQBAEBhAYIQ5gygMXQG1S7RbJNLE3/Bwhx4YnguwjoLE9QonDEU31PallteRvLweiCdqu03tjhpYzZ1S/CSDbwgtFsuZeB0BV7RVptzfQqaqxpKK6kt2Ls1tNBHCzRjQOp4n3m6qWTc5OTLMIqMUkby8HoICKbx7yv7z6JQgSVLvM72IRpieeY5K1VQuHvLNl+SCy154Ibv8GtPJBsinL3Ey1MurnG75X8yTowfJekp6meFsl9jy3GmOXzZUe1dpSVErpZnYnu+AHBreQHJa9dcYR4YmdObm8s1F7PJ1d29hSVkzYo8hkXu4MbfM9eQ4lQ3XRqjlkldbnLCJJv3thkLWUFGcMUNjI5htifyJGdwcyeZ9FW01blm2zm+RNfNR/wAcOSJhu9upG+KjnnMj54mtcC+RzhfUXDidLg9VUt1ElKUY8mWa6U1GUuZF+2OscaiGL2GxY/xPc5p+TB8SrXZ8FwOXyINZJ8Sj8yvloFMIAgCAICy+xjzVPRn6lmdo+yXtH1J2/U9VTRaMLoCAIAgOftzbEVLEZZnWaDYWFySdAAOK911ym+GJ5lJRWWUlvVvVNXyAHwRB3gjHC+WJ3Ny2KaI1L3lGyxy5k7qqlkVJBS0oxYsIItmXuOh6kkn0BVWMXxuyzoQW3RtjGqp8+ZMdg7NFPC2MZkZud9p7s3H4qlZNzllmlVWq48KOgoyUygCAIAgMIDySunMi6AzcoNzkdmtzSvqH+aomklJOtibNv0AGS9av11BdEkeNP6rl5vJLwqhYKz3lqA/blKxx8MeAegLsTvzwrSpjjSyfmUbXm+KLMWaXgSgIFvHvVJPL9C2d4pHZPmB8LBoSD6fa+GavU0RhHvLeXkVbLXJ8FfM6EUNPselc9xxyO1cfPNJbQE6C/uGZUbc9TPC5fg9JRojl8/yVBtva0lVM6WVxJJyHBjeDWjh/FbFVarjwxM6ybm8s0FIeAgJTuLvZ9Be4PbihkIxWtiaRliHPLgqmq03erK5onou7t78iyhszZu0G42shffiwYH8ze1jx4rN476Xhtl7gqs32JNGwAADQAAe5VmTlP9sH++x/+HZ/1yLY0H6T+P8ABm6v9T5fyQZXiqEAQBAEBZfYx5qnoz9SzO0fZL2j6k7fqeqpotGF0BAEAQEb3+2A6spSxh+sY7Gy+hIB8J63U+mtVc8sithxR2KQoGiOdomBaGP8QIzBHAjrZbTeVsZ1qk4NR5lnbrMElZGRZzWRPeDwu7C1p+BKo6qWK8eZB2ZW1NtrkWIsw3QgCAIDKAIDBQHkldPJhALeqAjVFV9xsSIjIuwNH/mSAH5EqaceLUv+8iKDxQifBUC2UfvzXFu1JJG6xPjI6xhrlt6aGaEn1Mu+WLW/IuWDacToRPiAiLA/E42ABF8+Sx3CSlw43NJTXDxdCtt4d65toSfRKAODHZF3lLxxJI8sf5/JaNWnjSu8sKVl0rHwQJbsjZlNsmlc95F7AySW8T3AZNaPkAqllk9RPC+RYhCNMNypN6dvvrZzI+4aMmMvk1v8zxK1qKVVHBnW2OyWTSds6QQ9+RaMvwNJyLjYk4eYFsypO8XFw9TzwPh4uhqL2eQgCA+lPO5jg5jnMcNHNJBHvC8uKawzqbW6JHRb/wBdHl32Mf8AEaD8xYqvLR1S6E0dTYupydubalq5O9mILsIaLCwDQSbAdSfipqqo1x4Ykc5ubyznKQ8BAEAQBAWX2Meap6M/UsztH2S9o+pO3nM9VTRaMLoCAIAgCAjO9W5cFZ4iO7ltlI0C/wCIe0rFOolXy5EVlSkfLcjdI0PeF8veudZoNiA1gzAAJNsyu6i/vcYWDzVVwZZK1WJwgCAIAgMIAgBQ4YQHnEu4OZIXtL+5KT/mQf8AyKyv9RL4P8EH/Bj8izW6LNZdPz/vp/v9V/zT+QW/pv0omRd+pIlNf/cEX3x/1uVSP+rZYl/p0e+xn+1qfuM/Mp2h6q+I0frM3u2f+ypvvv8AyCj7P9Z/A96z1UVWtYzyab1f3Xs78f5KlR+vMs2/pQIWrpWCAIAgCAIAgCAIAgCAsvsY81T0Z+pZnaPsl7R9Sdu1PVU0WjC6AgBQGTwXDoOiAwunAgCAIAgCAIAgMFAEBhyHGF0H/9k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41" name="Picture 17" descr="https://encrypted-tbn2.gstatic.com/images?q=tbn:ANd9GcRyQu4Wer5_it5BtE_99Ta0arZUlPoaHdATCyiP_Z-H3tsjz3rYTA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638" y="2953388"/>
            <a:ext cx="1584176" cy="99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9" descr="data:image/jpeg;base64,/9j/4AAQSkZJRgABAQAAAQABAAD/2wCEAAkGBhQOEREQEBIVFRUVFRsYGRgXFh0bGRkWFRoeGB8cFx4jJzIfIxkjGRMaIS8iIzE1LTgsIR49NzA2NSYrLDUBCQoKDgwOGg8PGi8kHyU0MDEuLTUpLzUsLC8tLSwvNDApLDUpLy8sLyosLCwpMDQsMi01NTQ1LC00NDQtKSwpL//AABEIAFgAXwMBIgACEQEDEQH/xAAbAAEAAgMBAQAAAAAAAAAAAAAABgcDBAUIAf/EADgQAAIBAwIEAwUGBAcAAAAAAAECAwAEERIhBQYxYRNBUQciMnGBQlJikbHhFCNDwRUzU3KSoaL/xAAYAQADAQEAAAAAAAAAAAAAAAAAAwQCAf/EACoRAAMAAQIDBwQDAAAAAAAAAAABAhEDIRIxYQQTIjJRcfAUodHxQbHB/9oADAMBAAIRAxEAPwC8aUJrFbXSyrqjYMuSMjptscfWuZXI7h8zLSlK6cFKUoAUrkzcwBiyWyG4cbHQQI1Po8h90degye1Rrj14WJF3xDwhuDDar73yZzk58twK5VTCzbSRuIq3iFlk4eZV2LAfM19RwwyCCO1VMeH8Kk2L3QY/bbB3/Ft/asd/yzPw5ReWM5eH4tSbEDP2x0I9frkCt6VaOs8Re5rV0dXS3uWi36VB+TfaEb2WO2ljAcoTrB2Zl/D5ZXfr1z5VOK7cOHihKeTjc4Oy2VwUJB0eXXGRn/rNZ+W3VrS3KY0+GvT1AwfrkGt+WMMpUgEEEEHoc+vaoJa8QfhErLLDOIDk4RfEjDE7aH2I+TDP61N3d97xSsrGPYqVw9Bw3hp599uRPqVDx7RPGOm0s7iZu6hQD3O+B3NbKcOvboFrqRYkP9GFsE9nl6/8cf3qlw5823z0Jjp3vH0jfwYw003+nHuR3c/Cg3HxH5Vz71MgNxCYKrdLeInBz5MR78h7AAdqz2XB5Y1EcfhW0fXEQ1OSfMswxnvgnvW0vL6JvEzo56ye68h7FpA22/lSnVPyLHVjVMT5nnovz+zmXl5J4Xu6LG3AxrkwHx6InRc99+1RKPjHDbY4W3luPWRxgfQEj9Ky878yxcIuIle0a6kZNfizyE4GSpCAggHbcKB1FaR9s1tcxPb3NrJGjqVJjZWwCMZUHG46j5UyOxqsXc8Xz+Ea+quVww+FdP8AXzO/JwKDiFiLqCERSaScLsCyZBBHmDpOD8q3+S7fwOHyNcDEbF3ww/p6RnIPkdJP1rZ5V5qsJ444LSZBpXAjY6XwPwnc/MZrd5g45bWyhbs+624BjZgdJzjYFc5A2NT/AEszrccrHQ2+16laPdU875yQb2Y8uMZzeFSsahhHnq2rbP0Xz9TVoVX/ACzzQ9/xHWkUggWIxrjZUHxan8skrgAdvQ1YFW67p14iRchSlKQdGKUpQApSlAEZ9oHKS8TtWTYSx5eJjthgNwT91gMH6HyqjF5IuHH8loJjjdYbiJ3HYqGyT/tzXpd0DAgjIIwQfMGvPXMvKVtDeTwx3iRMr+6k0ciBQRqA8XBXAzsTgYxvVnZrazOfsYpEaHCZvGW38KQTMwCxspD6j02OD59a9Acv2n+GWSQ3szTyHcqx1Y/Cufsj1PfsKg3BZXtLV/G4lidGwoV45RAvTBZgxy/3UI8q5dhxDiXFy62gV9BAeYELnOcH3jtkDoATT7XeLNbJfcTVPlHP+i6uFcSimXEWFIG6bAj6enet+qv5H9mV3Z3kd5c3C5UMGVWZ2cMCMMxxtkg+e4Hzq0Kg1FKrwvKHznG/MUpSlmhSlKAFKVoy3pkcxQncfG/UJ27t2/OupZOOkjZmuVT4mA/X6DrVR8dtGuuNtNcx6IYIg6hwBrVNlyPMGV8nPkMGpR7Rud24RHCsAR5ZNX+Zk6UUfEceZYj/ANelQ3i08kljDPeu00zKZ2RiiBLeRwumM6dWp12AyQM5xtmqtCGvF6i7bJFy5yMvEXi4nekSB9TJCyLgoSQhlPViR72Dtv2qw7WzSFdMSKi+iqFH5CtPluCSO0t0m0+IsahtOcDA6DO+wwN66VI1LdPc3MqVhClKUs0KUpQArFcOyqSi6j6Zx+VZaUAzhSTXVwdCp4K+bE5OO37fnWa64hbcLhBmlWNRk5Y+8xAycDqW7CunPq0nRjVjbVnGe+N6hfG+AW8BbiHFpf4llGlIymIlLdEiiycux+8TTeJVtyXohcxwvLeWVSC/HOKKGZissvVsZSBCT5bDCZ+tTvl7hD8R4gs7qPAtZZNLeGAcq/8ALj1ZOpVXBwoAA2yTXL4ZwOXha3t5cRok0qhYYkI91Zj8IA6b6Y8detWnyzwf+CtYYM5ZVy5+9Ix1OfqzGqda8Tt7fk5O9PodSlKVCNFKUoAUpSgBSlKAFcHm7lNeJxxqZHieJxJG676XHmR0P696UrqbTygIdLynxV5YUuHhnjWWJjNq0uEjkDHK4GTgfvVn0pW71HeMmVKnkKUpSzQpSlAH/9k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AutoShape 21" descr="data:image/jpeg;base64,/9j/4AAQSkZJRgABAQAAAQABAAD/2wCEAAkGBhQOEREQEBIVFRUVFRsYGRgXFh0bGRkWFRoeGB8cFx4jJzIfIxkjGRMaIS8iIzE1LTgsIR49NzA2NSYrLDUBCQoKDgwOGg8PGi8kHyU0MDEuLTUpLzUsLC8tLSwvNDApLDUpLy8sLyosLCwpMDQsMi01NTQ1LC00NDQtKSwpL//AABEIAFgAXwMBIgACEQEDEQH/xAAbAAEAAgMBAQAAAAAAAAAAAAAABgcDBAUIAf/EADgQAAIBAwIEAwUGBAcAAAAAAAECAwAEERIhBQYxYRNBUQciMnGBQlJikbHhFCNDwRUzU3KSoaL/xAAYAQADAQEAAAAAAAAAAAAAAAAAAwQCAf/EACoRAAMAAQIDBwQDAAAAAAAAAAABAhEDIRIxYQQTIjJRcfAUodHxQbHB/9oADAMBAAIRAxEAPwC8aUJrFbXSyrqjYMuSMjptscfWuZXI7h8zLSlK6cFKUoAUrkzcwBiyWyG4cbHQQI1Po8h90degye1Rrj14WJF3xDwhuDDar73yZzk58twK5VTCzbSRuIq3iFlk4eZV2LAfM19RwwyCCO1VMeH8Kk2L3QY/bbB3/Ft/asd/yzPw5ReWM5eH4tSbEDP2x0I9frkCt6VaOs8Re5rV0dXS3uWi36VB+TfaEb2WO2ljAcoTrB2Zl/D5ZXfr1z5VOK7cOHihKeTjc4Oy2VwUJB0eXXGRn/rNZ+W3VrS3KY0+GvT1AwfrkGt+WMMpUgEEEEHoc+vaoJa8QfhErLLDOIDk4RfEjDE7aH2I+TDP61N3d97xSsrGPYqVw9Bw3hp599uRPqVDx7RPGOm0s7iZu6hQD3O+B3NbKcOvboFrqRYkP9GFsE9nl6/8cf3qlw5823z0Jjp3vH0jfwYw003+nHuR3c/Cg3HxH5Vz71MgNxCYKrdLeInBz5MR78h7AAdqz2XB5Y1EcfhW0fXEQ1OSfMswxnvgnvW0vL6JvEzo56ye68h7FpA22/lSnVPyLHVjVMT5nnovz+zmXl5J4Xu6LG3AxrkwHx6InRc99+1RKPjHDbY4W3luPWRxgfQEj9Ky878yxcIuIle0a6kZNfizyE4GSpCAggHbcKB1FaR9s1tcxPb3NrJGjqVJjZWwCMZUHG46j5UyOxqsXc8Xz+Ea+quVww+FdP8AXzO/JwKDiFiLqCERSaScLsCyZBBHmDpOD8q3+S7fwOHyNcDEbF3ww/p6RnIPkdJP1rZ5V5qsJ444LSZBpXAjY6XwPwnc/MZrd5g45bWyhbs+624BjZgdJzjYFc5A2NT/AEszrccrHQ2+16laPdU875yQb2Y8uMZzeFSsahhHnq2rbP0Xz9TVoVX/ACzzQ9/xHWkUggWIxrjZUHxan8skrgAdvQ1YFW67p14iRchSlKQdGKUpQApSlAEZ9oHKS8TtWTYSx5eJjthgNwT91gMH6HyqjF5IuHH8loJjjdYbiJ3HYqGyT/tzXpd0DAgjIIwQfMGvPXMvKVtDeTwx3iRMr+6k0ciBQRqA8XBXAzsTgYxvVnZrazOfsYpEaHCZvGW38KQTMwCxspD6j02OD59a9Acv2n+GWSQ3szTyHcqx1Y/Cufsj1PfsKg3BZXtLV/G4lidGwoV45RAvTBZgxy/3UI8q5dhxDiXFy62gV9BAeYELnOcH3jtkDoATT7XeLNbJfcTVPlHP+i6uFcSimXEWFIG6bAj6enet+qv5H9mV3Z3kd5c3C5UMGVWZ2cMCMMxxtkg+e4Hzq0Kg1FKrwvKHznG/MUpSlmhSlKAFKVoy3pkcxQncfG/UJ27t2/OupZOOkjZmuVT4mA/X6DrVR8dtGuuNtNcx6IYIg6hwBrVNlyPMGV8nPkMGpR7Rud24RHCsAR5ZNX+Zk6UUfEceZYj/ANelQ3i08kljDPeu00zKZ2RiiBLeRwumM6dWp12AyQM5xtmqtCGvF6i7bJFy5yMvEXi4nekSB9TJCyLgoSQhlPViR72Dtv2qw7WzSFdMSKi+iqFH5CtPluCSO0t0m0+IsahtOcDA6DO+wwN66VI1LdPc3MqVhClKUs0KUpQArFcOyqSi6j6Zx+VZaUAzhSTXVwdCp4K+bE5OO37fnWa64hbcLhBmlWNRk5Y+8xAycDqW7CunPq0nRjVjbVnGe+N6hfG+AW8BbiHFpf4llGlIymIlLdEiiycux+8TTeJVtyXohcxwvLeWVSC/HOKKGZissvVsZSBCT5bDCZ+tTvl7hD8R4gs7qPAtZZNLeGAcq/8ALj1ZOpVXBwoAA2yTXL4ZwOXha3t5cRok0qhYYkI91Zj8IA6b6Y8detWnyzwf+CtYYM5ZVy5+9Ix1OfqzGqda8Tt7fk5O9PodSlKVCNFKUoAUpSgBSlKAFcHm7lNeJxxqZHieJxJG676XHmR0P696UrqbTygIdLynxV5YUuHhnjWWJjNq0uEjkDHK4GTgfvVn0pW71HeMmVKnkKUpSzQpSlAH/9k=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48" name="Picture 24" descr="http://www.orpheusweb.co.uk/johnward/council/groups/tory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637" y="1227137"/>
            <a:ext cx="1594295" cy="148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207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440668"/>
            <a:ext cx="7772400" cy="647700"/>
          </a:xfrm>
        </p:spPr>
        <p:txBody>
          <a:bodyPr>
            <a:noAutofit/>
          </a:bodyPr>
          <a:lstStyle/>
          <a:p>
            <a:r>
              <a:rPr lang="en-GB" dirty="0" smtClean="0">
                <a:ea typeface="ＭＳ Ｐゴシック" pitchFamily="34" charset="-128"/>
              </a:rPr>
              <a:t>Single-Peaked and Symmetric Preferences</a:t>
            </a: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0" y="1774825"/>
            <a:ext cx="63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/>
          </a:p>
        </p:txBody>
      </p:sp>
      <p:sp>
        <p:nvSpPr>
          <p:cNvPr id="194568" name="Rectangle 8"/>
          <p:cNvSpPr>
            <a:spLocks noChangeArrowheads="1"/>
          </p:cNvSpPr>
          <p:nvPr/>
        </p:nvSpPr>
        <p:spPr bwMode="auto">
          <a:xfrm>
            <a:off x="3708400" y="5084763"/>
            <a:ext cx="831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 b="0">
                <a:solidFill>
                  <a:srgbClr val="000000"/>
                </a:solidFill>
              </a:rPr>
              <a:t>Party X</a:t>
            </a:r>
            <a:endParaRPr lang="en-US"/>
          </a:p>
        </p:txBody>
      </p:sp>
      <p:sp>
        <p:nvSpPr>
          <p:cNvPr id="22533" name="Rectangle 14"/>
          <p:cNvSpPr>
            <a:spLocks noChangeArrowheads="1"/>
          </p:cNvSpPr>
          <p:nvPr/>
        </p:nvSpPr>
        <p:spPr bwMode="auto">
          <a:xfrm>
            <a:off x="2887663" y="5033963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34" name="Rectangle 16"/>
          <p:cNvSpPr>
            <a:spLocks noChangeArrowheads="1"/>
          </p:cNvSpPr>
          <p:nvPr/>
        </p:nvSpPr>
        <p:spPr bwMode="auto">
          <a:xfrm>
            <a:off x="677863" y="4440238"/>
            <a:ext cx="466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Low</a:t>
            </a:r>
            <a:endParaRPr lang="en-US"/>
          </a:p>
        </p:txBody>
      </p:sp>
      <p:sp>
        <p:nvSpPr>
          <p:cNvPr id="22535" name="Rectangle 17"/>
          <p:cNvSpPr>
            <a:spLocks noChangeArrowheads="1"/>
          </p:cNvSpPr>
          <p:nvPr/>
        </p:nvSpPr>
        <p:spPr bwMode="auto">
          <a:xfrm>
            <a:off x="1133475" y="4440238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36" name="Rectangle 19"/>
          <p:cNvSpPr>
            <a:spLocks noChangeArrowheads="1"/>
          </p:cNvSpPr>
          <p:nvPr/>
        </p:nvSpPr>
        <p:spPr bwMode="auto">
          <a:xfrm>
            <a:off x="636588" y="1852613"/>
            <a:ext cx="523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High</a:t>
            </a:r>
            <a:endParaRPr lang="en-US"/>
          </a:p>
        </p:txBody>
      </p:sp>
      <p:sp>
        <p:nvSpPr>
          <p:cNvPr id="22537" name="Rectangle 20"/>
          <p:cNvSpPr>
            <a:spLocks noChangeArrowheads="1"/>
          </p:cNvSpPr>
          <p:nvPr/>
        </p:nvSpPr>
        <p:spPr bwMode="auto">
          <a:xfrm>
            <a:off x="1146175" y="1852613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38" name="Rectangle 22"/>
          <p:cNvSpPr>
            <a:spLocks noChangeArrowheads="1"/>
          </p:cNvSpPr>
          <p:nvPr/>
        </p:nvSpPr>
        <p:spPr bwMode="auto">
          <a:xfrm>
            <a:off x="146050" y="2932113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Intensity of </a:t>
            </a:r>
            <a:endParaRPr lang="en-US"/>
          </a:p>
        </p:txBody>
      </p:sp>
      <p:sp>
        <p:nvSpPr>
          <p:cNvPr id="22539" name="Rectangle 23"/>
          <p:cNvSpPr>
            <a:spLocks noChangeArrowheads="1"/>
          </p:cNvSpPr>
          <p:nvPr/>
        </p:nvSpPr>
        <p:spPr bwMode="auto">
          <a:xfrm>
            <a:off x="146050" y="3217863"/>
            <a:ext cx="1241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Preference</a:t>
            </a:r>
            <a:endParaRPr lang="en-US"/>
          </a:p>
        </p:txBody>
      </p:sp>
      <p:sp>
        <p:nvSpPr>
          <p:cNvPr id="22540" name="Rectangle 24"/>
          <p:cNvSpPr>
            <a:spLocks noChangeArrowheads="1"/>
          </p:cNvSpPr>
          <p:nvPr/>
        </p:nvSpPr>
        <p:spPr bwMode="auto">
          <a:xfrm>
            <a:off x="1363663" y="3217863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41" name="Freeform 25"/>
          <p:cNvSpPr>
            <a:spLocks noEditPoints="1"/>
          </p:cNvSpPr>
          <p:nvPr/>
        </p:nvSpPr>
        <p:spPr bwMode="auto">
          <a:xfrm>
            <a:off x="1476375" y="4905375"/>
            <a:ext cx="7431088" cy="206375"/>
          </a:xfrm>
          <a:custGeom>
            <a:avLst/>
            <a:gdLst>
              <a:gd name="T0" fmla="*/ 2147483647 w 4681"/>
              <a:gd name="T1" fmla="*/ 2147483647 h 130"/>
              <a:gd name="T2" fmla="*/ 2147483647 w 4681"/>
              <a:gd name="T3" fmla="*/ 2147483647 h 130"/>
              <a:gd name="T4" fmla="*/ 2147483647 w 4681"/>
              <a:gd name="T5" fmla="*/ 2147483647 h 130"/>
              <a:gd name="T6" fmla="*/ 2147483647 w 4681"/>
              <a:gd name="T7" fmla="*/ 2147483647 h 130"/>
              <a:gd name="T8" fmla="*/ 2147483647 w 4681"/>
              <a:gd name="T9" fmla="*/ 2147483647 h 130"/>
              <a:gd name="T10" fmla="*/ 2147483647 w 4681"/>
              <a:gd name="T11" fmla="*/ 2147483647 h 130"/>
              <a:gd name="T12" fmla="*/ 2147483647 w 4681"/>
              <a:gd name="T13" fmla="*/ 2147483647 h 130"/>
              <a:gd name="T14" fmla="*/ 2147483647 w 4681"/>
              <a:gd name="T15" fmla="*/ 2147483647 h 130"/>
              <a:gd name="T16" fmla="*/ 2147483647 w 4681"/>
              <a:gd name="T17" fmla="*/ 2147483647 h 130"/>
              <a:gd name="T18" fmla="*/ 2147483647 w 4681"/>
              <a:gd name="T19" fmla="*/ 2147483647 h 130"/>
              <a:gd name="T20" fmla="*/ 2147483647 w 4681"/>
              <a:gd name="T21" fmla="*/ 2147483647 h 130"/>
              <a:gd name="T22" fmla="*/ 2147483647 w 4681"/>
              <a:gd name="T23" fmla="*/ 2147483647 h 130"/>
              <a:gd name="T24" fmla="*/ 2147483647 w 4681"/>
              <a:gd name="T25" fmla="*/ 2147483647 h 130"/>
              <a:gd name="T26" fmla="*/ 0 w 4681"/>
              <a:gd name="T27" fmla="*/ 2147483647 h 130"/>
              <a:gd name="T28" fmla="*/ 0 w 4681"/>
              <a:gd name="T29" fmla="*/ 2147483647 h 130"/>
              <a:gd name="T30" fmla="*/ 0 w 4681"/>
              <a:gd name="T31" fmla="*/ 2147483647 h 130"/>
              <a:gd name="T32" fmla="*/ 2147483647 w 4681"/>
              <a:gd name="T33" fmla="*/ 2147483647 h 130"/>
              <a:gd name="T34" fmla="*/ 2147483647 w 4681"/>
              <a:gd name="T35" fmla="*/ 2147483647 h 130"/>
              <a:gd name="T36" fmla="*/ 2147483647 w 4681"/>
              <a:gd name="T37" fmla="*/ 2147483647 h 130"/>
              <a:gd name="T38" fmla="*/ 2147483647 w 4681"/>
              <a:gd name="T39" fmla="*/ 2147483647 h 130"/>
              <a:gd name="T40" fmla="*/ 2147483647 w 4681"/>
              <a:gd name="T41" fmla="*/ 0 h 130"/>
              <a:gd name="T42" fmla="*/ 2147483647 w 4681"/>
              <a:gd name="T43" fmla="*/ 2147483647 h 130"/>
              <a:gd name="T44" fmla="*/ 2147483647 w 4681"/>
              <a:gd name="T45" fmla="*/ 2147483647 h 130"/>
              <a:gd name="T46" fmla="*/ 2147483647 w 4681"/>
              <a:gd name="T47" fmla="*/ 0 h 13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681" h="130">
                <a:moveTo>
                  <a:pt x="6" y="59"/>
                </a:moveTo>
                <a:lnTo>
                  <a:pt x="4616" y="59"/>
                </a:lnTo>
                <a:lnTo>
                  <a:pt x="4619" y="59"/>
                </a:lnTo>
                <a:lnTo>
                  <a:pt x="4620" y="61"/>
                </a:lnTo>
                <a:lnTo>
                  <a:pt x="4622" y="63"/>
                </a:lnTo>
                <a:lnTo>
                  <a:pt x="4622" y="66"/>
                </a:lnTo>
                <a:lnTo>
                  <a:pt x="4622" y="67"/>
                </a:lnTo>
                <a:lnTo>
                  <a:pt x="4620" y="70"/>
                </a:lnTo>
                <a:lnTo>
                  <a:pt x="4619" y="70"/>
                </a:lnTo>
                <a:lnTo>
                  <a:pt x="4616" y="72"/>
                </a:lnTo>
                <a:lnTo>
                  <a:pt x="6" y="72"/>
                </a:lnTo>
                <a:lnTo>
                  <a:pt x="3" y="70"/>
                </a:lnTo>
                <a:lnTo>
                  <a:pt x="1" y="70"/>
                </a:lnTo>
                <a:lnTo>
                  <a:pt x="0" y="67"/>
                </a:lnTo>
                <a:lnTo>
                  <a:pt x="0" y="66"/>
                </a:lnTo>
                <a:lnTo>
                  <a:pt x="0" y="63"/>
                </a:lnTo>
                <a:lnTo>
                  <a:pt x="1" y="61"/>
                </a:lnTo>
                <a:lnTo>
                  <a:pt x="3" y="59"/>
                </a:lnTo>
                <a:lnTo>
                  <a:pt x="6" y="59"/>
                </a:lnTo>
                <a:close/>
                <a:moveTo>
                  <a:pt x="4603" y="0"/>
                </a:moveTo>
                <a:lnTo>
                  <a:pt x="4681" y="66"/>
                </a:lnTo>
                <a:lnTo>
                  <a:pt x="4603" y="130"/>
                </a:lnTo>
                <a:lnTo>
                  <a:pt x="4603" y="0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2542" name="Line 26"/>
          <p:cNvSpPr>
            <a:spLocks noChangeShapeType="1"/>
          </p:cNvSpPr>
          <p:nvPr/>
        </p:nvSpPr>
        <p:spPr bwMode="auto">
          <a:xfrm flipH="1">
            <a:off x="3195638" y="5013325"/>
            <a:ext cx="7937" cy="2936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43" name="Line 27"/>
          <p:cNvSpPr>
            <a:spLocks noChangeShapeType="1"/>
          </p:cNvSpPr>
          <p:nvPr/>
        </p:nvSpPr>
        <p:spPr bwMode="auto">
          <a:xfrm>
            <a:off x="6732588" y="5013325"/>
            <a:ext cx="0" cy="3238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44" name="Rectangle 29"/>
          <p:cNvSpPr>
            <a:spLocks noChangeArrowheads="1"/>
          </p:cNvSpPr>
          <p:nvPr/>
        </p:nvSpPr>
        <p:spPr bwMode="auto">
          <a:xfrm>
            <a:off x="2808288" y="5337175"/>
            <a:ext cx="81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Voter A</a:t>
            </a:r>
            <a:endParaRPr lang="en-US"/>
          </a:p>
        </p:txBody>
      </p:sp>
      <p:sp>
        <p:nvSpPr>
          <p:cNvPr id="22545" name="Rectangle 30"/>
          <p:cNvSpPr>
            <a:spLocks noChangeArrowheads="1"/>
          </p:cNvSpPr>
          <p:nvPr/>
        </p:nvSpPr>
        <p:spPr bwMode="auto">
          <a:xfrm>
            <a:off x="3335338" y="5392738"/>
            <a:ext cx="92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6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46" name="Rectangle 33"/>
          <p:cNvSpPr>
            <a:spLocks noChangeArrowheads="1"/>
          </p:cNvSpPr>
          <p:nvPr/>
        </p:nvSpPr>
        <p:spPr bwMode="auto">
          <a:xfrm>
            <a:off x="6861175" y="5349875"/>
            <a:ext cx="92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6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sp>
        <p:nvSpPr>
          <p:cNvPr id="22547" name="Rectangle 35"/>
          <p:cNvSpPr>
            <a:spLocks noChangeArrowheads="1"/>
          </p:cNvSpPr>
          <p:nvPr/>
        </p:nvSpPr>
        <p:spPr bwMode="auto">
          <a:xfrm>
            <a:off x="8351838" y="5842000"/>
            <a:ext cx="593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 i="1">
                <a:solidFill>
                  <a:srgbClr val="000000"/>
                </a:solidFill>
              </a:rPr>
              <a:t>Right</a:t>
            </a:r>
            <a:endParaRPr lang="en-US" i="1"/>
          </a:p>
        </p:txBody>
      </p:sp>
      <p:sp>
        <p:nvSpPr>
          <p:cNvPr id="22548" name="Rectangle 38"/>
          <p:cNvSpPr>
            <a:spLocks noChangeArrowheads="1"/>
          </p:cNvSpPr>
          <p:nvPr/>
        </p:nvSpPr>
        <p:spPr bwMode="auto">
          <a:xfrm>
            <a:off x="1619250" y="5913438"/>
            <a:ext cx="422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0" i="1">
                <a:solidFill>
                  <a:srgbClr val="000000"/>
                </a:solidFill>
              </a:rPr>
              <a:t>Left</a:t>
            </a:r>
            <a:endParaRPr lang="en-US" i="1"/>
          </a:p>
        </p:txBody>
      </p:sp>
      <p:sp>
        <p:nvSpPr>
          <p:cNvPr id="22549" name="Freeform 40"/>
          <p:cNvSpPr>
            <a:spLocks noEditPoints="1"/>
          </p:cNvSpPr>
          <p:nvPr/>
        </p:nvSpPr>
        <p:spPr bwMode="auto">
          <a:xfrm>
            <a:off x="1368425" y="1881188"/>
            <a:ext cx="206375" cy="3138487"/>
          </a:xfrm>
          <a:custGeom>
            <a:avLst/>
            <a:gdLst>
              <a:gd name="T0" fmla="*/ 2147483647 w 130"/>
              <a:gd name="T1" fmla="*/ 2147483647 h 1977"/>
              <a:gd name="T2" fmla="*/ 2147483647 w 130"/>
              <a:gd name="T3" fmla="*/ 2147483647 h 1977"/>
              <a:gd name="T4" fmla="*/ 2147483647 w 130"/>
              <a:gd name="T5" fmla="*/ 2147483647 h 1977"/>
              <a:gd name="T6" fmla="*/ 2147483647 w 130"/>
              <a:gd name="T7" fmla="*/ 2147483647 h 1977"/>
              <a:gd name="T8" fmla="*/ 2147483647 w 130"/>
              <a:gd name="T9" fmla="*/ 2147483647 h 1977"/>
              <a:gd name="T10" fmla="*/ 2147483647 w 130"/>
              <a:gd name="T11" fmla="*/ 2147483647 h 1977"/>
              <a:gd name="T12" fmla="*/ 2147483647 w 130"/>
              <a:gd name="T13" fmla="*/ 2147483647 h 1977"/>
              <a:gd name="T14" fmla="*/ 2147483647 w 130"/>
              <a:gd name="T15" fmla="*/ 2147483647 h 1977"/>
              <a:gd name="T16" fmla="*/ 2147483647 w 130"/>
              <a:gd name="T17" fmla="*/ 2147483647 h 1977"/>
              <a:gd name="T18" fmla="*/ 2147483647 w 130"/>
              <a:gd name="T19" fmla="*/ 2147483647 h 1977"/>
              <a:gd name="T20" fmla="*/ 2147483647 w 130"/>
              <a:gd name="T21" fmla="*/ 2147483647 h 1977"/>
              <a:gd name="T22" fmla="*/ 2147483647 w 130"/>
              <a:gd name="T23" fmla="*/ 2147483647 h 1977"/>
              <a:gd name="T24" fmla="*/ 2147483647 w 130"/>
              <a:gd name="T25" fmla="*/ 2147483647 h 1977"/>
              <a:gd name="T26" fmla="*/ 2147483647 w 130"/>
              <a:gd name="T27" fmla="*/ 2147483647 h 1977"/>
              <a:gd name="T28" fmla="*/ 2147483647 w 130"/>
              <a:gd name="T29" fmla="*/ 2147483647 h 1977"/>
              <a:gd name="T30" fmla="*/ 2147483647 w 130"/>
              <a:gd name="T31" fmla="*/ 2147483647 h 1977"/>
              <a:gd name="T32" fmla="*/ 2147483647 w 130"/>
              <a:gd name="T33" fmla="*/ 2147483647 h 1977"/>
              <a:gd name="T34" fmla="*/ 2147483647 w 130"/>
              <a:gd name="T35" fmla="*/ 2147483647 h 1977"/>
              <a:gd name="T36" fmla="*/ 2147483647 w 130"/>
              <a:gd name="T37" fmla="*/ 2147483647 h 1977"/>
              <a:gd name="T38" fmla="*/ 2147483647 w 130"/>
              <a:gd name="T39" fmla="*/ 2147483647 h 1977"/>
              <a:gd name="T40" fmla="*/ 0 w 130"/>
              <a:gd name="T41" fmla="*/ 2147483647 h 1977"/>
              <a:gd name="T42" fmla="*/ 2147483647 w 130"/>
              <a:gd name="T43" fmla="*/ 0 h 1977"/>
              <a:gd name="T44" fmla="*/ 2147483647 w 130"/>
              <a:gd name="T45" fmla="*/ 2147483647 h 1977"/>
              <a:gd name="T46" fmla="*/ 0 w 130"/>
              <a:gd name="T47" fmla="*/ 2147483647 h 197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30" h="1977">
                <a:moveTo>
                  <a:pt x="66" y="1969"/>
                </a:moveTo>
                <a:lnTo>
                  <a:pt x="58" y="64"/>
                </a:lnTo>
                <a:lnTo>
                  <a:pt x="60" y="63"/>
                </a:lnTo>
                <a:lnTo>
                  <a:pt x="60" y="61"/>
                </a:lnTo>
                <a:lnTo>
                  <a:pt x="63" y="60"/>
                </a:lnTo>
                <a:lnTo>
                  <a:pt x="65" y="58"/>
                </a:lnTo>
                <a:lnTo>
                  <a:pt x="68" y="60"/>
                </a:lnTo>
                <a:lnTo>
                  <a:pt x="69" y="61"/>
                </a:lnTo>
                <a:lnTo>
                  <a:pt x="71" y="63"/>
                </a:lnTo>
                <a:lnTo>
                  <a:pt x="72" y="64"/>
                </a:lnTo>
                <a:lnTo>
                  <a:pt x="79" y="1969"/>
                </a:lnTo>
                <a:lnTo>
                  <a:pt x="79" y="1972"/>
                </a:lnTo>
                <a:lnTo>
                  <a:pt x="77" y="1973"/>
                </a:lnTo>
                <a:lnTo>
                  <a:pt x="76" y="1975"/>
                </a:lnTo>
                <a:lnTo>
                  <a:pt x="72" y="1977"/>
                </a:lnTo>
                <a:lnTo>
                  <a:pt x="71" y="1975"/>
                </a:lnTo>
                <a:lnTo>
                  <a:pt x="68" y="1973"/>
                </a:lnTo>
                <a:lnTo>
                  <a:pt x="66" y="1972"/>
                </a:lnTo>
                <a:lnTo>
                  <a:pt x="66" y="1969"/>
                </a:lnTo>
                <a:close/>
                <a:moveTo>
                  <a:pt x="0" y="78"/>
                </a:moveTo>
                <a:lnTo>
                  <a:pt x="65" y="0"/>
                </a:lnTo>
                <a:lnTo>
                  <a:pt x="130" y="78"/>
                </a:lnTo>
                <a:lnTo>
                  <a:pt x="0" y="78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2550" name="Line 41"/>
          <p:cNvSpPr>
            <a:spLocks noChangeShapeType="1"/>
          </p:cNvSpPr>
          <p:nvPr/>
        </p:nvSpPr>
        <p:spPr bwMode="auto">
          <a:xfrm flipH="1">
            <a:off x="1455738" y="2786063"/>
            <a:ext cx="1712912" cy="6350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51" name="Line 42"/>
          <p:cNvSpPr>
            <a:spLocks noChangeShapeType="1"/>
          </p:cNvSpPr>
          <p:nvPr/>
        </p:nvSpPr>
        <p:spPr bwMode="auto">
          <a:xfrm>
            <a:off x="3168650" y="2786063"/>
            <a:ext cx="5754688" cy="19827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52" name="Line 43"/>
          <p:cNvSpPr>
            <a:spLocks noChangeShapeType="1"/>
          </p:cNvSpPr>
          <p:nvPr/>
        </p:nvSpPr>
        <p:spPr bwMode="auto">
          <a:xfrm>
            <a:off x="6734175" y="2371725"/>
            <a:ext cx="1925638" cy="8540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53" name="Line 44"/>
          <p:cNvSpPr>
            <a:spLocks noChangeShapeType="1"/>
          </p:cNvSpPr>
          <p:nvPr/>
        </p:nvSpPr>
        <p:spPr bwMode="auto">
          <a:xfrm flipH="1">
            <a:off x="1471613" y="2371725"/>
            <a:ext cx="5276850" cy="26511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08" name="Line 48"/>
          <p:cNvSpPr>
            <a:spLocks noChangeShapeType="1"/>
          </p:cNvSpPr>
          <p:nvPr/>
        </p:nvSpPr>
        <p:spPr bwMode="auto">
          <a:xfrm>
            <a:off x="4067175" y="3105150"/>
            <a:ext cx="0" cy="1908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09" name="Line 49"/>
          <p:cNvSpPr>
            <a:spLocks noChangeShapeType="1"/>
          </p:cNvSpPr>
          <p:nvPr/>
        </p:nvSpPr>
        <p:spPr bwMode="auto">
          <a:xfrm>
            <a:off x="1979613" y="3249613"/>
            <a:ext cx="0" cy="17637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10" name="Rectangle 50"/>
          <p:cNvSpPr>
            <a:spLocks noChangeArrowheads="1"/>
          </p:cNvSpPr>
          <p:nvPr/>
        </p:nvSpPr>
        <p:spPr bwMode="auto">
          <a:xfrm>
            <a:off x="1584325" y="5084763"/>
            <a:ext cx="831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 b="0">
                <a:solidFill>
                  <a:srgbClr val="000000"/>
                </a:solidFill>
              </a:rPr>
              <a:t>Party Y</a:t>
            </a:r>
            <a:endParaRPr lang="en-US"/>
          </a:p>
        </p:txBody>
      </p:sp>
      <p:sp>
        <p:nvSpPr>
          <p:cNvPr id="22557" name="Rectangle 51"/>
          <p:cNvSpPr>
            <a:spLocks noChangeArrowheads="1"/>
          </p:cNvSpPr>
          <p:nvPr/>
        </p:nvSpPr>
        <p:spPr bwMode="auto">
          <a:xfrm>
            <a:off x="6300788" y="5337175"/>
            <a:ext cx="81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Voter B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83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8" grpId="0"/>
      <p:bldP spid="194608" grpId="0" animBg="1"/>
      <p:bldP spid="194609" grpId="0" animBg="1"/>
      <p:bldP spid="1946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Voter Preferences in 2 Dimensions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3555" name="Text Box 29"/>
          <p:cNvSpPr txBox="1">
            <a:spLocks noChangeArrowheads="1"/>
          </p:cNvSpPr>
          <p:nvPr/>
        </p:nvSpPr>
        <p:spPr bwMode="auto">
          <a:xfrm>
            <a:off x="4356100" y="3357563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56" name="Text Box 31"/>
          <p:cNvSpPr txBox="1">
            <a:spLocks noChangeArrowheads="1"/>
          </p:cNvSpPr>
          <p:nvPr/>
        </p:nvSpPr>
        <p:spPr bwMode="auto">
          <a:xfrm>
            <a:off x="2808288" y="3897313"/>
            <a:ext cx="442912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57" name="Text Box 32"/>
          <p:cNvSpPr txBox="1">
            <a:spLocks noChangeArrowheads="1"/>
          </p:cNvSpPr>
          <p:nvPr/>
        </p:nvSpPr>
        <p:spPr bwMode="auto">
          <a:xfrm>
            <a:off x="3419475" y="2276475"/>
            <a:ext cx="82708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X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3558" name="Text Box 33"/>
          <p:cNvSpPr txBox="1">
            <a:spLocks noChangeArrowheads="1"/>
          </p:cNvSpPr>
          <p:nvPr/>
        </p:nvSpPr>
        <p:spPr bwMode="auto">
          <a:xfrm>
            <a:off x="5507038" y="5624513"/>
            <a:ext cx="14763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Free market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3559" name="Text Box 35"/>
          <p:cNvSpPr txBox="1">
            <a:spLocks noChangeArrowheads="1"/>
          </p:cNvSpPr>
          <p:nvPr/>
        </p:nvSpPr>
        <p:spPr bwMode="auto">
          <a:xfrm>
            <a:off x="468313" y="5157788"/>
            <a:ext cx="1008062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Authority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3560" name="Text Box 36"/>
          <p:cNvSpPr txBox="1">
            <a:spLocks noChangeArrowheads="1"/>
          </p:cNvSpPr>
          <p:nvPr/>
        </p:nvSpPr>
        <p:spPr bwMode="auto">
          <a:xfrm>
            <a:off x="611188" y="1341438"/>
            <a:ext cx="1276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Liberty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3561" name="Text Box 37"/>
          <p:cNvSpPr txBox="1">
            <a:spLocks noChangeArrowheads="1"/>
          </p:cNvSpPr>
          <p:nvPr/>
        </p:nvSpPr>
        <p:spPr bwMode="auto">
          <a:xfrm>
            <a:off x="2122488" y="2203450"/>
            <a:ext cx="4286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A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3562" name="Line 38"/>
          <p:cNvSpPr>
            <a:spLocks noChangeShapeType="1"/>
          </p:cNvSpPr>
          <p:nvPr/>
        </p:nvSpPr>
        <p:spPr bwMode="auto">
          <a:xfrm flipV="1">
            <a:off x="1403350" y="1376363"/>
            <a:ext cx="23813" cy="4248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63" name="Line 39"/>
          <p:cNvSpPr>
            <a:spLocks noChangeShapeType="1"/>
          </p:cNvSpPr>
          <p:nvPr/>
        </p:nvSpPr>
        <p:spPr bwMode="auto">
          <a:xfrm>
            <a:off x="1403350" y="5624513"/>
            <a:ext cx="50403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64" name="Text Box 40"/>
          <p:cNvSpPr txBox="1">
            <a:spLocks noChangeArrowheads="1"/>
          </p:cNvSpPr>
          <p:nvPr/>
        </p:nvSpPr>
        <p:spPr bwMode="auto">
          <a:xfrm>
            <a:off x="2338388" y="1916113"/>
            <a:ext cx="442912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65" name="Text Box 44"/>
          <p:cNvSpPr txBox="1">
            <a:spLocks noChangeArrowheads="1"/>
          </p:cNvSpPr>
          <p:nvPr/>
        </p:nvSpPr>
        <p:spPr bwMode="auto">
          <a:xfrm>
            <a:off x="1366838" y="5697538"/>
            <a:ext cx="14398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1600" b="0"/>
              <a:t>Intervention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3566" name="Text Box 45"/>
          <p:cNvSpPr txBox="1">
            <a:spLocks noChangeArrowheads="1"/>
          </p:cNvSpPr>
          <p:nvPr/>
        </p:nvSpPr>
        <p:spPr bwMode="auto">
          <a:xfrm>
            <a:off x="3922713" y="4689475"/>
            <a:ext cx="39528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B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3567" name="Text Box 46"/>
          <p:cNvSpPr txBox="1">
            <a:spLocks noChangeArrowheads="1"/>
          </p:cNvSpPr>
          <p:nvPr/>
        </p:nvSpPr>
        <p:spPr bwMode="auto">
          <a:xfrm>
            <a:off x="6046788" y="3465513"/>
            <a:ext cx="431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C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3568" name="Text Box 47"/>
          <p:cNvSpPr txBox="1">
            <a:spLocks noChangeArrowheads="1"/>
          </p:cNvSpPr>
          <p:nvPr/>
        </p:nvSpPr>
        <p:spPr bwMode="auto">
          <a:xfrm>
            <a:off x="3671888" y="1700213"/>
            <a:ext cx="4429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69" name="Text Box 48"/>
          <p:cNvSpPr txBox="1">
            <a:spLocks noChangeArrowheads="1"/>
          </p:cNvSpPr>
          <p:nvPr/>
        </p:nvSpPr>
        <p:spPr bwMode="auto">
          <a:xfrm>
            <a:off x="3778250" y="4257675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70" name="Text Box 49"/>
          <p:cNvSpPr txBox="1">
            <a:spLocks noChangeArrowheads="1"/>
          </p:cNvSpPr>
          <p:nvPr/>
        </p:nvSpPr>
        <p:spPr bwMode="auto">
          <a:xfrm>
            <a:off x="5867400" y="3068638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3571" name="Text Box 52"/>
          <p:cNvSpPr txBox="1">
            <a:spLocks noChangeArrowheads="1"/>
          </p:cNvSpPr>
          <p:nvPr/>
        </p:nvSpPr>
        <p:spPr bwMode="auto">
          <a:xfrm>
            <a:off x="2449513" y="4437063"/>
            <a:ext cx="827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Y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3572" name="Text Box 53"/>
          <p:cNvSpPr txBox="1">
            <a:spLocks noChangeArrowheads="1"/>
          </p:cNvSpPr>
          <p:nvPr/>
        </p:nvSpPr>
        <p:spPr bwMode="auto">
          <a:xfrm>
            <a:off x="3924300" y="3862388"/>
            <a:ext cx="82708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Z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178230" name="Text Box 54"/>
          <p:cNvSpPr txBox="1">
            <a:spLocks noChangeArrowheads="1"/>
          </p:cNvSpPr>
          <p:nvPr/>
        </p:nvSpPr>
        <p:spPr bwMode="auto">
          <a:xfrm>
            <a:off x="7092950" y="2744788"/>
            <a:ext cx="1584325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/>
              <a:t>Expressive voting preferences:</a:t>
            </a:r>
            <a:endParaRPr lang="en-GB" b="0"/>
          </a:p>
          <a:p>
            <a:r>
              <a:rPr lang="en-GB" b="0"/>
              <a:t>A:  X &gt; Y &gt; Z</a:t>
            </a:r>
          </a:p>
          <a:p>
            <a:r>
              <a:rPr lang="en-GB" b="0"/>
              <a:t>B:  Y = Z &gt; X</a:t>
            </a:r>
          </a:p>
          <a:p>
            <a:r>
              <a:rPr lang="en-GB" b="0"/>
              <a:t>C:  Z &gt; X &gt; Y</a:t>
            </a:r>
            <a:endParaRPr lang="en-US" b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008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Why Vote Strategically?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>
          <a:xfrm>
            <a:off x="468313" y="1341438"/>
            <a:ext cx="8218487" cy="507523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Two main reasons for voting strategically in an election: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1. Local: </a:t>
            </a:r>
            <a:r>
              <a:rPr lang="en-GB" sz="2000" i="1" dirty="0" smtClean="0">
                <a:ea typeface="ＭＳ Ｐゴシック" pitchFamily="34" charset="-128"/>
              </a:rPr>
              <a:t>To influence the election outcome in a constituency</a:t>
            </a:r>
            <a:r>
              <a:rPr lang="en-GB" sz="2000" dirty="0" smtClean="0">
                <a:ea typeface="ＭＳ Ｐゴシック" pitchFamily="34" charset="-128"/>
              </a:rPr>
              <a:t> 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If the candidate a person most prefers has no chance of being elected, 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then vote for the ‘closest’ candidate </a:t>
            </a:r>
            <a:r>
              <a:rPr lang="en-GB" sz="2000" b="1" dirty="0" smtClean="0">
                <a:ea typeface="ＭＳ Ｐゴシック" pitchFamily="34" charset="-128"/>
              </a:rPr>
              <a:t>from amongst the candidates who have a reasonable chance </a:t>
            </a:r>
            <a:r>
              <a:rPr lang="en-GB" sz="2000" dirty="0" smtClean="0">
                <a:ea typeface="ＭＳ Ｐゴシック" pitchFamily="34" charset="-128"/>
              </a:rPr>
              <a:t>of being elected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2. National: </a:t>
            </a:r>
            <a:r>
              <a:rPr lang="en-GB" sz="2000" i="1" dirty="0" smtClean="0">
                <a:ea typeface="ＭＳ Ｐゴシック" pitchFamily="34" charset="-128"/>
              </a:rPr>
              <a:t>To influence government formation and policy outcomes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If the party a person most prefers has no chance of influencing government formation </a:t>
            </a:r>
            <a:r>
              <a:rPr lang="en-GB" sz="2000" i="1" dirty="0" smtClean="0">
                <a:ea typeface="ＭＳ Ｐゴシック" pitchFamily="34" charset="-128"/>
              </a:rPr>
              <a:t>or </a:t>
            </a:r>
            <a:r>
              <a:rPr lang="en-GB" sz="2000" dirty="0" smtClean="0">
                <a:ea typeface="ＭＳ Ｐゴシック" pitchFamily="34" charset="-128"/>
              </a:rPr>
              <a:t>might form a coalition with a party which is further away from a person’s preference,</a:t>
            </a:r>
          </a:p>
          <a:p>
            <a:pPr marL="0" indent="0" eaLnBrk="1" hangingPunct="1"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then vote for a party which is ‘further’ away, but which will lead to a </a:t>
            </a:r>
            <a:r>
              <a:rPr lang="en-GB" sz="2000" b="1" dirty="0" smtClean="0">
                <a:ea typeface="ＭＳ Ｐゴシック" pitchFamily="34" charset="-128"/>
              </a:rPr>
              <a:t>policy outcome </a:t>
            </a:r>
            <a:r>
              <a:rPr lang="en-GB" sz="2000" dirty="0" smtClean="0">
                <a:ea typeface="ＭＳ Ｐゴシック" pitchFamily="34" charset="-128"/>
              </a:rPr>
              <a:t>closer to a person’s ideal policy</a:t>
            </a:r>
          </a:p>
        </p:txBody>
      </p:sp>
    </p:spTree>
    <p:extLst>
      <p:ext uri="{BB962C8B-B14F-4D97-AF65-F5344CB8AC3E}">
        <p14:creationId xmlns:p14="http://schemas.microsoft.com/office/powerpoint/2010/main" val="606665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Illustration of </a:t>
            </a:r>
            <a:r>
              <a:rPr lang="en-GB" i="1" dirty="0">
                <a:ea typeface="ＭＳ Ｐゴシック" pitchFamily="34" charset="-128"/>
              </a:rPr>
              <a:t>L</a:t>
            </a:r>
            <a:r>
              <a:rPr lang="en-GB" i="1" dirty="0" smtClean="0">
                <a:ea typeface="ＭＳ Ｐゴシック" pitchFamily="34" charset="-128"/>
              </a:rPr>
              <a:t>ocal </a:t>
            </a:r>
            <a:r>
              <a:rPr lang="en-GB" i="1" dirty="0">
                <a:ea typeface="ＭＳ Ｐゴシック" pitchFamily="34" charset="-128"/>
              </a:rPr>
              <a:t>M</a:t>
            </a:r>
            <a:r>
              <a:rPr lang="en-GB" i="1" dirty="0" smtClean="0">
                <a:ea typeface="ＭＳ Ｐゴシック" pitchFamily="34" charset="-128"/>
              </a:rPr>
              <a:t>otivation</a:t>
            </a:r>
            <a:r>
              <a:rPr lang="en-GB" sz="4000" dirty="0" smtClean="0">
                <a:ea typeface="ＭＳ Ｐゴシック" pitchFamily="34" charset="-128"/>
              </a:rPr>
              <a:t/>
            </a:r>
            <a:br>
              <a:rPr lang="en-GB" sz="4000" dirty="0" smtClean="0">
                <a:ea typeface="ＭＳ Ｐゴシック" pitchFamily="34" charset="-128"/>
              </a:rPr>
            </a:br>
            <a:r>
              <a:rPr lang="en-GB" sz="2400" dirty="0" smtClean="0">
                <a:ea typeface="ＭＳ Ｐゴシック" pitchFamily="34" charset="-128"/>
              </a:rPr>
              <a:t>Scenario: Party Z has no chance of being elected</a:t>
            </a:r>
            <a:endParaRPr lang="en-US" sz="2400" dirty="0" smtClean="0">
              <a:ea typeface="ＭＳ Ｐゴシック" pitchFamily="34" charset="-128"/>
            </a:endParaRPr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4392613" y="3573463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844800" y="4113213"/>
            <a:ext cx="4429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455988" y="2026047"/>
            <a:ext cx="827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X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543550" y="5840413"/>
            <a:ext cx="14763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Free market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504825" y="537368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Authority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647700" y="1557338"/>
            <a:ext cx="1276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Liberty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159000" y="2419350"/>
            <a:ext cx="4286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A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V="1">
            <a:off x="1439863" y="1592263"/>
            <a:ext cx="23812" cy="4248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1439863" y="5840413"/>
            <a:ext cx="50403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2374900" y="2132013"/>
            <a:ext cx="4429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1403350" y="5913438"/>
            <a:ext cx="1439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1600" b="0"/>
              <a:t>Intervention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959225" y="4905375"/>
            <a:ext cx="3952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B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6083300" y="3681413"/>
            <a:ext cx="431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C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3708400" y="1916113"/>
            <a:ext cx="4429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3814763" y="4473575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5903913" y="3284538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2486025" y="4652963"/>
            <a:ext cx="82708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Y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196628" name="Text Box 20"/>
          <p:cNvSpPr txBox="1">
            <a:spLocks noChangeArrowheads="1"/>
          </p:cNvSpPr>
          <p:nvPr/>
        </p:nvSpPr>
        <p:spPr bwMode="auto">
          <a:xfrm>
            <a:off x="3960813" y="4078288"/>
            <a:ext cx="827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Z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7056438" y="1844675"/>
            <a:ext cx="15843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/>
              <a:t>Expressive voting preferences:</a:t>
            </a:r>
            <a:endParaRPr lang="en-GB" b="0"/>
          </a:p>
          <a:p>
            <a:r>
              <a:rPr lang="en-GB" b="0"/>
              <a:t>A:  X &gt; Y &gt; Z</a:t>
            </a:r>
          </a:p>
          <a:p>
            <a:r>
              <a:rPr lang="en-GB" b="0"/>
              <a:t>B:  Y = Z &gt; X</a:t>
            </a:r>
          </a:p>
          <a:p>
            <a:r>
              <a:rPr lang="en-GB" b="0"/>
              <a:t>C:  Z &gt; X &gt; Y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196630" name="Text Box 22"/>
          <p:cNvSpPr txBox="1">
            <a:spLocks noChangeArrowheads="1"/>
          </p:cNvSpPr>
          <p:nvPr/>
        </p:nvSpPr>
        <p:spPr bwMode="auto">
          <a:xfrm>
            <a:off x="7092950" y="3932238"/>
            <a:ext cx="1763713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/>
              <a:t>Strategic</a:t>
            </a:r>
            <a:br>
              <a:rPr lang="en-GB"/>
            </a:br>
            <a:r>
              <a:rPr lang="en-GB"/>
              <a:t>voting preferences:</a:t>
            </a:r>
            <a:endParaRPr lang="en-GB" b="0"/>
          </a:p>
          <a:p>
            <a:r>
              <a:rPr lang="en-GB" b="0"/>
              <a:t>A:  X &gt; Y</a:t>
            </a:r>
          </a:p>
          <a:p>
            <a:r>
              <a:rPr lang="en-GB" b="0"/>
              <a:t>B:  Y &gt; X</a:t>
            </a:r>
          </a:p>
          <a:p>
            <a:r>
              <a:rPr lang="en-GB" b="0"/>
              <a:t>C:  X &gt; Y</a:t>
            </a:r>
            <a:endParaRPr lang="en-US" b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22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indefinite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/>
      <p:bldP spid="196628" grpId="0"/>
      <p:bldP spid="1966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431800" y="252118"/>
            <a:ext cx="8229600" cy="1143000"/>
          </a:xfrm>
        </p:spPr>
        <p:txBody>
          <a:bodyPr/>
          <a:lstStyle/>
          <a:p>
            <a:pPr eaLnBrk="1" hangingPunct="1"/>
            <a:r>
              <a:rPr lang="en-GB" sz="3000" dirty="0" smtClean="0">
                <a:ea typeface="ＭＳ Ｐゴシック" pitchFamily="34" charset="-128"/>
              </a:rPr>
              <a:t>Strategic Voting in 2015 UK Election</a:t>
            </a:r>
            <a:br>
              <a:rPr lang="en-GB" sz="3000" dirty="0" smtClean="0">
                <a:ea typeface="ＭＳ Ｐゴシック" pitchFamily="34" charset="-128"/>
              </a:rPr>
            </a:br>
            <a:r>
              <a:rPr lang="en-GB" sz="2800" dirty="0" smtClean="0">
                <a:solidFill>
                  <a:srgbClr val="000000"/>
                </a:solidFill>
                <a:ea typeface="ＭＳ Ｐゴシック" pitchFamily="34" charset="-128"/>
              </a:rPr>
              <a:t>from British Election Study</a:t>
            </a:r>
            <a:endParaRPr lang="en-US" sz="2800" dirty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7651" name="Text Box 56"/>
          <p:cNvSpPr txBox="1">
            <a:spLocks noChangeArrowheads="1"/>
          </p:cNvSpPr>
          <p:nvPr/>
        </p:nvSpPr>
        <p:spPr bwMode="auto">
          <a:xfrm>
            <a:off x="560064" y="5807267"/>
            <a:ext cx="79538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dirty="0"/>
              <a:t>In last </a:t>
            </a:r>
            <a:r>
              <a:rPr lang="en-GB" dirty="0" smtClean="0"/>
              <a:t>5 </a:t>
            </a:r>
            <a:r>
              <a:rPr lang="en-GB" dirty="0"/>
              <a:t>UK elections, approx. 20% </a:t>
            </a:r>
            <a:r>
              <a:rPr lang="en-GB" dirty="0" smtClean="0"/>
              <a:t>of people voted </a:t>
            </a:r>
            <a:r>
              <a:rPr lang="en-GB" dirty="0"/>
              <a:t>for a party which was </a:t>
            </a:r>
            <a:r>
              <a:rPr lang="en-GB" i="1" dirty="0"/>
              <a:t>not</a:t>
            </a:r>
            <a:r>
              <a:rPr lang="en-GB" dirty="0"/>
              <a:t> their ‘first preference’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00308"/>
              </p:ext>
            </p:extLst>
          </p:nvPr>
        </p:nvGraphicFramePr>
        <p:xfrm>
          <a:off x="663428" y="1533975"/>
          <a:ext cx="7371676" cy="3743715"/>
        </p:xfrm>
        <a:graphic>
          <a:graphicData uri="http://schemas.openxmlformats.org/drawingml/2006/table">
            <a:tbl>
              <a:tblPr/>
              <a:tblGrid>
                <a:gridCol w="1872521"/>
                <a:gridCol w="1099831"/>
                <a:gridCol w="1099831"/>
                <a:gridCol w="1099831"/>
                <a:gridCol w="1099831"/>
                <a:gridCol w="1099831"/>
              </a:tblGrid>
              <a:tr h="429240"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effectLst/>
                          <a:latin typeface="Arial"/>
                        </a:rPr>
                        <a:t>Party Voted For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223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effectLst/>
                          <a:latin typeface="Arial"/>
                        </a:rPr>
                        <a:t> First Preference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effectLst/>
                          <a:latin typeface="Arial"/>
                        </a:rPr>
                        <a:t>Con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effectLst/>
                          <a:latin typeface="Arial"/>
                        </a:rPr>
                        <a:t>Lab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 smtClean="0">
                          <a:effectLst/>
                          <a:latin typeface="Arial"/>
                        </a:rPr>
                        <a:t>UKIP</a:t>
                      </a:r>
                      <a:endParaRPr lang="en-U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 err="1">
                          <a:effectLst/>
                          <a:latin typeface="Arial"/>
                        </a:rPr>
                        <a:t>LibDem</a:t>
                      </a:r>
                      <a:endParaRPr lang="en-U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effectLst/>
                          <a:latin typeface="Arial"/>
                        </a:rPr>
                        <a:t>Other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effectLst/>
                          <a:latin typeface="Arial"/>
                        </a:rPr>
                        <a:t>Conservative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b="1" i="0" u="none" strike="noStrike" dirty="0">
                          <a:effectLst/>
                          <a:latin typeface="Arial"/>
                        </a:rPr>
                        <a:t>83%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>
                          <a:effectLst/>
                          <a:latin typeface="Arial"/>
                        </a:rPr>
                        <a:t>3%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 smtClean="0">
                          <a:effectLst/>
                          <a:latin typeface="Arial"/>
                        </a:rPr>
                        <a:t>9%</a:t>
                      </a:r>
                      <a:endParaRPr lang="it-IT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>
                          <a:effectLst/>
                          <a:latin typeface="Arial"/>
                        </a:rPr>
                        <a:t>4%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 smtClean="0">
                          <a:effectLst/>
                          <a:latin typeface="Arial"/>
                        </a:rPr>
                        <a:t>2%</a:t>
                      </a:r>
                      <a:endParaRPr lang="pt-B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effectLst/>
                          <a:latin typeface="Arial"/>
                        </a:rPr>
                        <a:t>Labour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>
                          <a:effectLst/>
                          <a:latin typeface="Arial"/>
                        </a:rPr>
                        <a:t>3%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1" i="0" u="none" strike="noStrike" dirty="0">
                          <a:effectLst/>
                          <a:latin typeface="Arial"/>
                        </a:rPr>
                        <a:t>82%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 smtClean="0">
                          <a:effectLst/>
                          <a:latin typeface="Arial"/>
                        </a:rPr>
                        <a:t>4%</a:t>
                      </a:r>
                      <a:endParaRPr lang="it-IT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>
                          <a:effectLst/>
                          <a:latin typeface="Arial"/>
                        </a:rPr>
                        <a:t>4%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 smtClean="0">
                          <a:effectLst/>
                          <a:latin typeface="Arial"/>
                        </a:rPr>
                        <a:t>7%</a:t>
                      </a:r>
                      <a:endParaRPr lang="is-I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effectLst/>
                          <a:latin typeface="Arial"/>
                        </a:rPr>
                        <a:t>UKIP</a:t>
                      </a:r>
                      <a:endParaRPr lang="en-U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 smtClean="0">
                          <a:effectLst/>
                          <a:latin typeface="Arial"/>
                        </a:rPr>
                        <a:t>11%</a:t>
                      </a:r>
                      <a:endParaRPr lang="it-IT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 smtClean="0">
                          <a:effectLst/>
                          <a:latin typeface="Arial"/>
                        </a:rPr>
                        <a:t>2%</a:t>
                      </a:r>
                      <a:endParaRPr lang="pt-B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1" i="0" u="none" strike="noStrike" dirty="0" smtClean="0">
                          <a:effectLst/>
                          <a:latin typeface="Arial"/>
                        </a:rPr>
                        <a:t>84%</a:t>
                      </a:r>
                      <a:endParaRPr lang="it-IT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1" i="0" u="none" strike="noStrike" dirty="0" smtClean="0">
                          <a:effectLst/>
                          <a:latin typeface="Arial"/>
                        </a:rPr>
                        <a:t>1%</a:t>
                      </a:r>
                      <a:endParaRPr lang="it-IT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 smtClean="0">
                          <a:effectLst/>
                          <a:latin typeface="Arial"/>
                        </a:rPr>
                        <a:t>2%</a:t>
                      </a:r>
                      <a:endParaRPr lang="is-I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err="1">
                          <a:effectLst/>
                          <a:latin typeface="Arial"/>
                        </a:rPr>
                        <a:t>LibDem</a:t>
                      </a:r>
                      <a:endParaRPr lang="en-U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>
                          <a:effectLst/>
                          <a:latin typeface="Arial"/>
                        </a:rPr>
                        <a:t>14%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>
                          <a:effectLst/>
                          <a:latin typeface="Arial"/>
                        </a:rPr>
                        <a:t>19%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0" i="0" u="none" strike="noStrike" dirty="0" smtClean="0">
                          <a:effectLst/>
                          <a:latin typeface="Arial"/>
                        </a:rPr>
                        <a:t>3%</a:t>
                      </a:r>
                      <a:endParaRPr lang="it-IT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2000" b="1" i="0" u="none" strike="noStrike" dirty="0">
                          <a:effectLst/>
                          <a:latin typeface="Arial"/>
                        </a:rPr>
                        <a:t>55%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2000" b="0" i="0" u="none" strike="noStrike" dirty="0" smtClean="0">
                          <a:effectLst/>
                          <a:latin typeface="Arial"/>
                        </a:rPr>
                        <a:t>9%</a:t>
                      </a:r>
                      <a:endParaRPr lang="is-IS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384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effectLst/>
                          <a:latin typeface="Arial"/>
                        </a:rPr>
                        <a:t>Other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>
                          <a:effectLst/>
                          <a:latin typeface="Arial"/>
                        </a:rPr>
                        <a:t>16%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>
                          <a:effectLst/>
                          <a:latin typeface="Arial"/>
                        </a:rPr>
                        <a:t>16%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 smtClean="0">
                          <a:effectLst/>
                          <a:latin typeface="Arial"/>
                        </a:rPr>
                        <a:t>9%</a:t>
                      </a:r>
                      <a:endParaRPr lang="pt-B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0" i="0" u="none" strike="noStrike" dirty="0">
                          <a:effectLst/>
                          <a:latin typeface="Arial"/>
                        </a:rPr>
                        <a:t>8</a:t>
                      </a:r>
                      <a:r>
                        <a:rPr lang="pt-BR" sz="2000" b="0" i="0" u="none" strike="noStrike" dirty="0" smtClean="0">
                          <a:effectLst/>
                          <a:latin typeface="Arial"/>
                        </a:rPr>
                        <a:t>%</a:t>
                      </a:r>
                      <a:endParaRPr lang="pt-B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1" i="0" u="none" strike="noStrike" dirty="0" smtClean="0">
                          <a:effectLst/>
                          <a:latin typeface="Arial"/>
                        </a:rPr>
                        <a:t>47%</a:t>
                      </a:r>
                      <a:endParaRPr lang="pt-BR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697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457199" y="274638"/>
            <a:ext cx="7643265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3800" dirty="0" smtClean="0">
                <a:ea typeface="ＭＳ Ｐゴシック" pitchFamily="34" charset="-128"/>
              </a:rPr>
              <a:t>Illustration of </a:t>
            </a:r>
            <a:r>
              <a:rPr lang="en-GB" sz="3800" i="1" dirty="0">
                <a:ea typeface="ＭＳ Ｐゴシック" pitchFamily="34" charset="-128"/>
              </a:rPr>
              <a:t>N</a:t>
            </a:r>
            <a:r>
              <a:rPr lang="en-GB" sz="3800" i="1" dirty="0" smtClean="0">
                <a:ea typeface="ＭＳ Ｐゴシック" pitchFamily="34" charset="-128"/>
              </a:rPr>
              <a:t>ational </a:t>
            </a:r>
            <a:r>
              <a:rPr lang="en-GB" sz="3800" i="1" dirty="0">
                <a:ea typeface="ＭＳ Ｐゴシック" pitchFamily="34" charset="-128"/>
              </a:rPr>
              <a:t>M</a:t>
            </a:r>
            <a:r>
              <a:rPr lang="en-GB" sz="3800" i="1" dirty="0" smtClean="0">
                <a:ea typeface="ＭＳ Ｐゴシック" pitchFamily="34" charset="-128"/>
              </a:rPr>
              <a:t>otivation</a:t>
            </a:r>
            <a:r>
              <a:rPr lang="en-GB" sz="2400" dirty="0" smtClean="0">
                <a:ea typeface="ＭＳ Ｐゴシック" pitchFamily="34" charset="-128"/>
              </a:rPr>
              <a:t/>
            </a:r>
            <a:br>
              <a:rPr lang="en-GB" sz="2400" dirty="0" smtClean="0">
                <a:ea typeface="ＭＳ Ｐゴシック" pitchFamily="34" charset="-128"/>
              </a:rPr>
            </a:br>
            <a:r>
              <a:rPr lang="en-GB" sz="2200" dirty="0" smtClean="0">
                <a:ea typeface="ＭＳ Ｐゴシック" pitchFamily="34" charset="-128"/>
              </a:rPr>
              <a:t>Scenario: Party X is expected to form a government with Party Z, but with Z holding most cabinet seats</a:t>
            </a:r>
            <a:endParaRPr lang="en-US" sz="2200" dirty="0" smtClean="0">
              <a:ea typeface="ＭＳ Ｐゴシック" pitchFamily="34" charset="-128"/>
            </a:endParaRP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4392613" y="3609975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844800" y="4149725"/>
            <a:ext cx="44291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3529013" y="2133600"/>
            <a:ext cx="827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X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543550" y="5876925"/>
            <a:ext cx="14763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Free market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04825" y="5410200"/>
            <a:ext cx="100806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Authority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47700" y="1593850"/>
            <a:ext cx="12763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/>
              <a:t>Liberty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159000" y="2455863"/>
            <a:ext cx="4286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A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1439863" y="1628775"/>
            <a:ext cx="23812" cy="4248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1439863" y="5876925"/>
            <a:ext cx="50403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2374900" y="2168525"/>
            <a:ext cx="44291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1403350" y="5949950"/>
            <a:ext cx="14398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1600" b="0"/>
              <a:t>Intervention</a:t>
            </a:r>
            <a:endParaRPr lang="en-US" sz="1600" b="0">
              <a:latin typeface="Times New Roman" pitchFamily="18" charset="0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3959225" y="4941888"/>
            <a:ext cx="39528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B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083300" y="3717925"/>
            <a:ext cx="431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/>
              <a:t>C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197648" name="Text Box 16"/>
          <p:cNvSpPr txBox="1">
            <a:spLocks noChangeArrowheads="1"/>
          </p:cNvSpPr>
          <p:nvPr/>
        </p:nvSpPr>
        <p:spPr bwMode="auto">
          <a:xfrm>
            <a:off x="3708400" y="1952625"/>
            <a:ext cx="4429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3814763" y="4510088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5903913" y="3321050"/>
            <a:ext cx="441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2486025" y="4689475"/>
            <a:ext cx="82708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Y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197652" name="Text Box 20"/>
          <p:cNvSpPr txBox="1">
            <a:spLocks noChangeArrowheads="1"/>
          </p:cNvSpPr>
          <p:nvPr/>
        </p:nvSpPr>
        <p:spPr bwMode="auto">
          <a:xfrm>
            <a:off x="3960813" y="4114800"/>
            <a:ext cx="827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Party Z</a:t>
            </a:r>
            <a:endParaRPr lang="en-US" b="0" i="1">
              <a:latin typeface="Times New Roman" pitchFamily="18" charset="0"/>
            </a:endParaRP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7056438" y="1881188"/>
            <a:ext cx="15843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/>
              <a:t>Expressive voting preferences:</a:t>
            </a:r>
            <a:endParaRPr lang="en-GB" b="0"/>
          </a:p>
          <a:p>
            <a:r>
              <a:rPr lang="en-GB" b="0"/>
              <a:t>A:  X &gt; Y &gt; Z</a:t>
            </a:r>
          </a:p>
          <a:p>
            <a:r>
              <a:rPr lang="en-GB" b="0"/>
              <a:t>B:  Y = Z &gt; X</a:t>
            </a:r>
          </a:p>
          <a:p>
            <a:r>
              <a:rPr lang="en-GB" b="0"/>
              <a:t>C:  Z &gt; X &gt; Y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197654" name="Text Box 22"/>
          <p:cNvSpPr txBox="1">
            <a:spLocks noChangeArrowheads="1"/>
          </p:cNvSpPr>
          <p:nvPr/>
        </p:nvSpPr>
        <p:spPr bwMode="auto">
          <a:xfrm>
            <a:off x="7085013" y="3897313"/>
            <a:ext cx="176371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/>
              <a:t>Strategic</a:t>
            </a:r>
            <a:br>
              <a:rPr lang="en-GB"/>
            </a:br>
            <a:r>
              <a:rPr lang="en-GB"/>
              <a:t>voting preferences:</a:t>
            </a:r>
            <a:endParaRPr lang="en-GB" b="0"/>
          </a:p>
          <a:p>
            <a:r>
              <a:rPr lang="en-GB" b="0"/>
              <a:t>A:  Y &gt; X = Z</a:t>
            </a:r>
          </a:p>
          <a:p>
            <a:r>
              <a:rPr lang="en-GB" b="0"/>
              <a:t>B:  Y &gt; Z = X</a:t>
            </a:r>
          </a:p>
          <a:p>
            <a:r>
              <a:rPr lang="en-GB" b="0"/>
              <a:t>C:  Z = X &gt; Y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197655" name="Line 23"/>
          <p:cNvSpPr>
            <a:spLocks noChangeShapeType="1"/>
          </p:cNvSpPr>
          <p:nvPr/>
        </p:nvSpPr>
        <p:spPr bwMode="auto">
          <a:xfrm>
            <a:off x="3852863" y="2457450"/>
            <a:ext cx="684212" cy="161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7656" name="Text Box 24"/>
          <p:cNvSpPr txBox="1">
            <a:spLocks noChangeArrowheads="1"/>
          </p:cNvSpPr>
          <p:nvPr/>
        </p:nvSpPr>
        <p:spPr bwMode="auto">
          <a:xfrm>
            <a:off x="4248150" y="3249613"/>
            <a:ext cx="4429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4000">
                <a:latin typeface="Times New Roman" pitchFamily="18" charset="0"/>
              </a:rPr>
              <a:t>.</a:t>
            </a:r>
            <a:endParaRPr lang="en-US" sz="2400" b="0">
              <a:latin typeface="Times New Roman" pitchFamily="18" charset="0"/>
            </a:endParaRPr>
          </a:p>
        </p:txBody>
      </p:sp>
      <p:sp>
        <p:nvSpPr>
          <p:cNvPr id="197657" name="Text Box 25"/>
          <p:cNvSpPr txBox="1">
            <a:spLocks noChangeArrowheads="1"/>
          </p:cNvSpPr>
          <p:nvPr/>
        </p:nvSpPr>
        <p:spPr bwMode="auto">
          <a:xfrm>
            <a:off x="4464050" y="3575050"/>
            <a:ext cx="10795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i="1"/>
              <a:t>Z-X govt</a:t>
            </a:r>
            <a:endParaRPr lang="en-US" b="0" i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01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" dur="indefinite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indefinite"/>
                                        <p:tgtEl>
                                          <p:spTgt spid="19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" dur="indefinite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" dur="indefinite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4" dur="indefinite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/>
      <p:bldP spid="197637" grpId="0"/>
      <p:bldP spid="197648" grpId="0"/>
      <p:bldP spid="197652" grpId="0"/>
      <p:bldP spid="197654" grpId="0"/>
      <p:bldP spid="197655" grpId="0" animBg="1"/>
      <p:bldP spid="197656" grpId="0"/>
      <p:bldP spid="1976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76250"/>
            <a:ext cx="8642350" cy="658813"/>
          </a:xfrm>
        </p:spPr>
        <p:txBody>
          <a:bodyPr>
            <a:normAutofit fontScale="90000"/>
          </a:bodyPr>
          <a:lstStyle/>
          <a:p>
            <a:r>
              <a:rPr lang="en-GB" sz="3300" dirty="0" smtClean="0">
                <a:ea typeface="ＭＳ Ｐゴシック" pitchFamily="34" charset="-128"/>
              </a:rPr>
              <a:t>Strategic Voting in the 2006 Dutch Election</a:t>
            </a:r>
            <a:r>
              <a:rPr lang="en-GB" sz="3200" dirty="0" smtClean="0">
                <a:ea typeface="ＭＳ Ｐゴシック" pitchFamily="34" charset="-128"/>
              </a:rPr>
              <a:t/>
            </a:r>
            <a:br>
              <a:rPr lang="en-GB" sz="3200" dirty="0" smtClean="0">
                <a:ea typeface="ＭＳ Ｐゴシック" pitchFamily="34" charset="-128"/>
              </a:rPr>
            </a:br>
            <a:r>
              <a:rPr lang="en-GB" sz="2600" dirty="0" smtClean="0">
                <a:ea typeface="ＭＳ Ｐゴシック" pitchFamily="34" charset="-128"/>
              </a:rPr>
              <a:t>example of a coalition-government game</a:t>
            </a:r>
          </a:p>
        </p:txBody>
      </p:sp>
      <p:graphicFrame>
        <p:nvGraphicFramePr>
          <p:cNvPr id="200813" name="Group 109"/>
          <p:cNvGraphicFramePr>
            <a:graphicFrameLocks noGrp="1"/>
          </p:cNvGraphicFramePr>
          <p:nvPr>
            <p:ph idx="1"/>
          </p:nvPr>
        </p:nvGraphicFramePr>
        <p:xfrm>
          <a:off x="576263" y="1628775"/>
          <a:ext cx="7740650" cy="4641849"/>
        </p:xfrm>
        <a:graphic>
          <a:graphicData uri="http://schemas.openxmlformats.org/drawingml/2006/table">
            <a:tbl>
              <a:tblPr/>
              <a:tblGrid>
                <a:gridCol w="2832023"/>
                <a:gridCol w="1295365"/>
                <a:gridCol w="1104993"/>
                <a:gridCol w="822063"/>
                <a:gridCol w="743771"/>
                <a:gridCol w="942435"/>
              </a:tblGrid>
              <a:tr h="82295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Party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Opinion Poll</a:t>
                      </a:r>
                      <a:b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</a:b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(seat pred.)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Votes</a:t>
                      </a:r>
                      <a:b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</a:b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%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Seats</a:t>
                      </a:r>
                    </a:p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Seat</a:t>
                      </a:r>
                      <a:b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</a:b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%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Diff.</a:t>
                      </a:r>
                      <a:b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</a:b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result</a:t>
                      </a:r>
                      <a:b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</a:b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- poll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0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Christian Democrats (CDA)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42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26.5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41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27.3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-1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0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Labour (PvdA)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38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21.2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33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21.3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-5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1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Socialists (SP)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23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16.6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25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17.3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+2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191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Liberals (VVD)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14.6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22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14.7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0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Freedom Party (PVV)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5.9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9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6.0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+4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1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Green-Left (GL)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4.6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7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4.7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-1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191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Calvinist Coalition (CU)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4.0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6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4.0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1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Social Liberals (D'66)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2.0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3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2.0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+1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191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Animal Rights (PvdD)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1.8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1.3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0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Christian Reformists (SGP)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1.6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2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1.3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8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</a:rPr>
                        <a:t>Total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150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100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</a:endParaRPr>
                    </a:p>
                  </a:txBody>
                  <a:tcPr marL="0" marR="0" marT="0" marB="0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463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766762"/>
          </a:xfrm>
        </p:spPr>
        <p:txBody>
          <a:bodyPr>
            <a:normAutofit/>
          </a:bodyPr>
          <a:lstStyle/>
          <a:p>
            <a:r>
              <a:rPr lang="en-GB" dirty="0" smtClean="0">
                <a:ea typeface="ＭＳ Ｐゴシック" pitchFamily="34" charset="-128"/>
              </a:rPr>
              <a:t>Positions of the Parties</a:t>
            </a: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2087563" y="217011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4464050" y="21685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3887788" y="2024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833563" y="2312988"/>
            <a:ext cx="541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SP</a:t>
            </a:r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563938" y="1665288"/>
            <a:ext cx="612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D66</a:t>
            </a:r>
            <a:endParaRPr lang="en-US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211638" y="2276475"/>
            <a:ext cx="5413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CU</a:t>
            </a:r>
            <a:endParaRPr 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935038" y="2025650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Left</a:t>
            </a:r>
            <a:endParaRPr 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1654175" y="2170113"/>
            <a:ext cx="5400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5795963" y="2024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5688013" y="21685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464050" y="1700213"/>
            <a:ext cx="7572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CDA</a:t>
            </a:r>
            <a:endParaRPr lang="en-US"/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5292725" y="2276475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VVD</a:t>
            </a:r>
            <a:endParaRPr 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7054850" y="2027238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Right</a:t>
            </a:r>
            <a:endParaRPr lang="en-US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2555875" y="2024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2339975" y="1700213"/>
            <a:ext cx="5413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GL</a:t>
            </a:r>
            <a:endParaRPr lang="en-US"/>
          </a:p>
        </p:txBody>
      </p:sp>
      <p:sp>
        <p:nvSpPr>
          <p:cNvPr id="29714" name="Line 18"/>
          <p:cNvSpPr>
            <a:spLocks noChangeShapeType="1"/>
          </p:cNvSpPr>
          <p:nvPr/>
        </p:nvSpPr>
        <p:spPr bwMode="auto">
          <a:xfrm>
            <a:off x="3384550" y="217011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2949575" y="2312988"/>
            <a:ext cx="828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PvdA</a:t>
            </a:r>
            <a:endParaRPr lang="en-US"/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>
            <a:off x="4824413" y="2024063"/>
            <a:ext cx="0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17" name="Line 21"/>
          <p:cNvSpPr>
            <a:spLocks noChangeShapeType="1"/>
          </p:cNvSpPr>
          <p:nvPr/>
        </p:nvSpPr>
        <p:spPr bwMode="auto">
          <a:xfrm>
            <a:off x="6192838" y="2168525"/>
            <a:ext cx="0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5543550" y="1700213"/>
            <a:ext cx="6842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SGP</a:t>
            </a:r>
            <a:endParaRPr lang="en-US"/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5976938" y="2276475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/>
              <a:t>PVV</a:t>
            </a:r>
            <a:endParaRPr lang="en-US"/>
          </a:p>
        </p:txBody>
      </p:sp>
      <p:sp>
        <p:nvSpPr>
          <p:cNvPr id="204828" name="Text Box 28"/>
          <p:cNvSpPr txBox="1">
            <a:spLocks noChangeArrowheads="1"/>
          </p:cNvSpPr>
          <p:nvPr/>
        </p:nvSpPr>
        <p:spPr bwMode="auto">
          <a:xfrm>
            <a:off x="611188" y="3789363"/>
            <a:ext cx="7508875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2000" b="0" dirty="0"/>
              <a:t>=&gt; Expecting a coalition between the Labour party (</a:t>
            </a:r>
            <a:r>
              <a:rPr lang="en-GB" sz="2000" b="0" dirty="0" err="1"/>
              <a:t>PvdA</a:t>
            </a:r>
            <a:r>
              <a:rPr lang="en-GB" sz="2000" b="0" dirty="0"/>
              <a:t>) and the Christian </a:t>
            </a:r>
            <a:r>
              <a:rPr lang="en-GB" sz="2000" b="0" dirty="0" smtClean="0"/>
              <a:t>Democrats </a:t>
            </a:r>
            <a:r>
              <a:rPr lang="en-GB" sz="2000" b="0" dirty="0"/>
              <a:t>(CDA), a significant proportion of </a:t>
            </a:r>
            <a:r>
              <a:rPr lang="en-GB" sz="2000" b="0" dirty="0" err="1"/>
              <a:t>PvdA</a:t>
            </a:r>
            <a:r>
              <a:rPr lang="en-GB" sz="2000" b="0" dirty="0"/>
              <a:t> voters switched at the last minute to the Socialists (SP) while voters on the right decided to vote for the Radical right (PVV)</a:t>
            </a:r>
          </a:p>
          <a:p>
            <a:endParaRPr lang="en-GB" sz="2000" b="0" dirty="0"/>
          </a:p>
          <a:p>
            <a:r>
              <a:rPr lang="en-GB" sz="2000" b="0" dirty="0"/>
              <a:t>=&gt; In the end, a CDA-</a:t>
            </a:r>
            <a:r>
              <a:rPr lang="en-GB" sz="2000" b="0" dirty="0" err="1"/>
              <a:t>PvdA</a:t>
            </a:r>
            <a:r>
              <a:rPr lang="en-GB" sz="2000" b="0" dirty="0"/>
              <a:t>-CU coalition was formed, but with only 53% of the seats</a:t>
            </a:r>
            <a:endParaRPr lang="en-US" sz="2000" b="0" dirty="0"/>
          </a:p>
        </p:txBody>
      </p:sp>
      <p:sp>
        <p:nvSpPr>
          <p:cNvPr id="204829" name="Line 29"/>
          <p:cNvSpPr>
            <a:spLocks noChangeShapeType="1"/>
          </p:cNvSpPr>
          <p:nvPr/>
        </p:nvSpPr>
        <p:spPr bwMode="auto">
          <a:xfrm>
            <a:off x="2987675" y="2168525"/>
            <a:ext cx="0" cy="6842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30" name="Text Box 30"/>
          <p:cNvSpPr txBox="1">
            <a:spLocks noChangeArrowheads="1"/>
          </p:cNvSpPr>
          <p:nvPr/>
        </p:nvSpPr>
        <p:spPr bwMode="auto">
          <a:xfrm>
            <a:off x="2195513" y="2816225"/>
            <a:ext cx="14747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 sz="1600" i="1">
                <a:solidFill>
                  <a:srgbClr val="F83A4B"/>
                </a:solidFill>
              </a:rPr>
              <a:t>Left PvdA voter</a:t>
            </a:r>
            <a:endParaRPr lang="en-US" sz="1600" i="1">
              <a:solidFill>
                <a:srgbClr val="F83A4B"/>
              </a:solidFill>
            </a:endParaRPr>
          </a:p>
        </p:txBody>
      </p:sp>
      <p:sp>
        <p:nvSpPr>
          <p:cNvPr id="204831" name="Line 31"/>
          <p:cNvSpPr>
            <a:spLocks noChangeShapeType="1"/>
          </p:cNvSpPr>
          <p:nvPr/>
        </p:nvSpPr>
        <p:spPr bwMode="auto">
          <a:xfrm>
            <a:off x="4140200" y="2168525"/>
            <a:ext cx="0" cy="684213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32" name="Text Box 32"/>
          <p:cNvSpPr txBox="1">
            <a:spLocks noChangeArrowheads="1"/>
          </p:cNvSpPr>
          <p:nvPr/>
        </p:nvSpPr>
        <p:spPr bwMode="auto">
          <a:xfrm>
            <a:off x="3384550" y="2816225"/>
            <a:ext cx="14747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 sz="1600" i="1"/>
              <a:t>Expected coalition</a:t>
            </a:r>
            <a:endParaRPr lang="en-US" sz="1600" i="1"/>
          </a:p>
        </p:txBody>
      </p:sp>
      <p:sp>
        <p:nvSpPr>
          <p:cNvPr id="204833" name="Line 33"/>
          <p:cNvSpPr>
            <a:spLocks noChangeShapeType="1"/>
          </p:cNvSpPr>
          <p:nvPr/>
        </p:nvSpPr>
        <p:spPr bwMode="auto">
          <a:xfrm>
            <a:off x="5183188" y="2168525"/>
            <a:ext cx="0" cy="684213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34" name="Text Box 34"/>
          <p:cNvSpPr txBox="1">
            <a:spLocks noChangeArrowheads="1"/>
          </p:cNvSpPr>
          <p:nvPr/>
        </p:nvSpPr>
        <p:spPr bwMode="auto">
          <a:xfrm>
            <a:off x="4535488" y="2816225"/>
            <a:ext cx="14747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GB" sz="1600" i="1">
                <a:solidFill>
                  <a:schemeClr val="accent2"/>
                </a:solidFill>
              </a:rPr>
              <a:t>Right CDA voter</a:t>
            </a:r>
            <a:endParaRPr lang="en-US" sz="1600" i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75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8" grpId="0"/>
      <p:bldP spid="204829" grpId="0" animBg="1"/>
      <p:bldP spid="204830" grpId="0"/>
      <p:bldP spid="204831" grpId="0" animBg="1"/>
      <p:bldP spid="204832" grpId="0"/>
      <p:bldP spid="204833" grpId="0" animBg="1"/>
      <p:bldP spid="2048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457200" y="116632"/>
            <a:ext cx="8229600" cy="777875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The Role of “Political Valence”</a:t>
            </a:r>
            <a:endParaRPr lang="en-US" sz="4000" dirty="0" smtClean="0">
              <a:ea typeface="ＭＳ Ｐゴシック" pitchFamily="34" charset="-128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>
          <a:xfrm>
            <a:off x="468313" y="962025"/>
            <a:ext cx="8218487" cy="5562600"/>
          </a:xfrm>
        </p:spPr>
        <p:txBody>
          <a:bodyPr/>
          <a:lstStyle/>
          <a:p>
            <a:pPr marL="0" indent="0" eaLnBrk="1" hangingPunct="1">
              <a:buNone/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But many other, non-policy based, considerations influence how people vote.  </a:t>
            </a:r>
            <a:r>
              <a:rPr lang="en-GB" sz="1800" dirty="0" smtClean="0">
                <a:ea typeface="ＭＳ Ｐゴシック" pitchFamily="34" charset="-128"/>
              </a:rPr>
              <a:t>E.g. a growing emphasis on the “quality” of party leaders – </a:t>
            </a:r>
            <a:r>
              <a:rPr lang="en-GB" sz="1800" b="1" dirty="0" smtClean="0">
                <a:ea typeface="ＭＳ Ｐゴシック" pitchFamily="34" charset="-128"/>
              </a:rPr>
              <a:t>what political scientists call “valence” </a:t>
            </a:r>
            <a:r>
              <a:rPr lang="en-GB" sz="1800" dirty="0" smtClean="0">
                <a:ea typeface="ＭＳ Ｐゴシック" pitchFamily="34" charset="-128"/>
              </a:rPr>
              <a:t>(e.g. Clarke et al. 2004).  This is especially important of parties are close together on policy, or equidistant from a voter</a:t>
            </a:r>
          </a:p>
          <a:p>
            <a:pPr marL="0" indent="0" eaLnBrk="1" hangingPunct="1">
              <a:buNone/>
              <a:tabLst>
                <a:tab pos="180975" algn="l"/>
              </a:tabLst>
            </a:pPr>
            <a:endParaRPr lang="en-GB" sz="1800" b="1" dirty="0">
              <a:ea typeface="ＭＳ Ｐゴシック" pitchFamily="34" charset="-128"/>
            </a:endParaRPr>
          </a:p>
          <a:p>
            <a:pPr marL="0" indent="0" eaLnBrk="1" hangingPunct="1">
              <a:buNone/>
              <a:tabLst>
                <a:tab pos="180975" algn="l"/>
              </a:tabLst>
            </a:pPr>
            <a:endParaRPr lang="en-GB" sz="1800" b="1" dirty="0" smtClean="0">
              <a:ea typeface="ＭＳ Ｐゴシック" pitchFamily="34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131" y="2157163"/>
            <a:ext cx="5717423" cy="4592409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64178" y="6028847"/>
            <a:ext cx="157982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600" b="0" dirty="0" smtClean="0">
                <a:solidFill>
                  <a:srgbClr val="000000"/>
                </a:solidFill>
              </a:rPr>
              <a:t>Source:</a:t>
            </a:r>
          </a:p>
          <a:p>
            <a:r>
              <a:rPr lang="en-GB" sz="1600" b="0" dirty="0" err="1" smtClean="0">
                <a:solidFill>
                  <a:srgbClr val="000000"/>
                </a:solidFill>
              </a:rPr>
              <a:t>Ipsos</a:t>
            </a:r>
            <a:r>
              <a:rPr lang="en-GB" sz="1600" b="0" dirty="0">
                <a:solidFill>
                  <a:srgbClr val="000000"/>
                </a:solidFill>
              </a:rPr>
              <a:t>-MORI, </a:t>
            </a:r>
            <a:r>
              <a:rPr lang="en-GB" sz="1600" b="0" dirty="0" smtClean="0">
                <a:solidFill>
                  <a:srgbClr val="000000"/>
                </a:solidFill>
              </a:rPr>
              <a:t>online </a:t>
            </a:r>
            <a:r>
              <a:rPr lang="en-GB" sz="1600" b="0" dirty="0">
                <a:solidFill>
                  <a:srgbClr val="000000"/>
                </a:solidFill>
              </a:rPr>
              <a:t>data</a:t>
            </a:r>
          </a:p>
          <a:p>
            <a:endParaRPr lang="en-GB" sz="16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1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In Sum</a:t>
            </a:r>
            <a:endParaRPr lang="en-US" sz="4000" dirty="0" smtClean="0">
              <a:ea typeface="ＭＳ Ｐゴシック" pitchFamily="34" charset="-128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>
          <a:xfrm>
            <a:off x="323529" y="980728"/>
            <a:ext cx="8363272" cy="5543897"/>
          </a:xfrm>
        </p:spPr>
        <p:txBody>
          <a:bodyPr/>
          <a:lstStyle/>
          <a:p>
            <a:pPr marL="180975" indent="-180975" eaLnBrk="1" hangingPunct="1"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Until the early 1970s, most citizens in Western democracies had strong attachments to a particular political party because of their class/income, religious view, or regional location</a:t>
            </a:r>
          </a:p>
          <a:p>
            <a:pPr marL="180975" indent="-180975" eaLnBrk="1" hangingPunct="1"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In the past 30+ years, these attachments have broken for many voters</a:t>
            </a:r>
          </a:p>
          <a:p>
            <a:pPr marL="180975" indent="-180975" eaLnBrk="1" hangingPunct="1">
              <a:tabLst>
                <a:tab pos="180975" algn="l"/>
              </a:tabLst>
            </a:pPr>
            <a:endParaRPr lang="en-GB" sz="1800" b="1" dirty="0" smtClean="0">
              <a:ea typeface="ＭＳ Ｐゴシック" pitchFamily="34" charset="-128"/>
            </a:endParaRPr>
          </a:p>
          <a:p>
            <a:pPr marL="180975" indent="-180975" eaLnBrk="1" hangingPunct="1"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As a result, electoral politics in most Western democracies is now more like ‘shopping’ than ‘class warfare’ ! </a:t>
            </a:r>
            <a:r>
              <a:rPr lang="en-GB" sz="1800" dirty="0" smtClean="0">
                <a:ea typeface="ＭＳ Ｐゴシック" pitchFamily="34" charset="-128"/>
              </a:rPr>
              <a:t>i.e. people vote for the party they most prefer, or for another party if their most preferred party doesn’t have a chance</a:t>
            </a:r>
          </a:p>
          <a:p>
            <a:pPr marL="180975" indent="-180975" eaLnBrk="1" hangingPunct="1">
              <a:tabLst>
                <a:tab pos="180975" algn="l"/>
              </a:tabLst>
            </a:pPr>
            <a:endParaRPr lang="en-GB" sz="1800" b="1" dirty="0" smtClean="0">
              <a:ea typeface="ＭＳ Ｐゴシック" pitchFamily="34" charset="-128"/>
            </a:endParaRPr>
          </a:p>
          <a:p>
            <a:pPr marL="180975" indent="-180975" eaLnBrk="1" hangingPunct="1"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Because citizens who are located on the Left (Right) vote for a party on the Left (Right), class alignments (e.g. income) can still be a strong predictor of how people vote</a:t>
            </a:r>
          </a:p>
          <a:p>
            <a:pPr marL="180975" indent="-180975" eaLnBrk="1" hangingPunct="1">
              <a:tabLst>
                <a:tab pos="180975" algn="l"/>
              </a:tabLst>
            </a:pPr>
            <a:endParaRPr lang="en-GB" sz="1800" b="1" dirty="0">
              <a:ea typeface="ＭＳ Ｐゴシック" pitchFamily="34" charset="-128"/>
            </a:endParaRPr>
          </a:p>
          <a:p>
            <a:pPr marL="180975" indent="-180975" eaLnBrk="1" hangingPunct="1"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But, other factors </a:t>
            </a:r>
            <a:r>
              <a:rPr lang="en-GB" sz="1800" dirty="0" smtClean="0">
                <a:ea typeface="ＭＳ Ｐゴシック" pitchFamily="34" charset="-128"/>
              </a:rPr>
              <a:t>– such as leaders’ performance, government performance etc. – </a:t>
            </a:r>
            <a:r>
              <a:rPr lang="en-GB" sz="1800" b="1" dirty="0" smtClean="0">
                <a:ea typeface="ＭＳ Ｐゴシック" pitchFamily="34" charset="-128"/>
              </a:rPr>
              <a:t>increasingly influence voters’ decisions</a:t>
            </a:r>
          </a:p>
          <a:p>
            <a:pPr marL="180975" indent="-180975" eaLnBrk="1" hangingPunct="1">
              <a:buFontTx/>
              <a:buNone/>
              <a:tabLst>
                <a:tab pos="180975" algn="l"/>
              </a:tabLst>
            </a:pPr>
            <a:endParaRPr lang="en-GB" sz="1800" b="1" dirty="0" smtClean="0">
              <a:ea typeface="ＭＳ Ｐゴシック" pitchFamily="34" charset="-128"/>
            </a:endParaRPr>
          </a:p>
          <a:p>
            <a:pPr marL="180975" indent="-180975" eaLnBrk="1" hangingPunct="1">
              <a:buFontTx/>
              <a:buNone/>
              <a:tabLst>
                <a:tab pos="180975" algn="l"/>
              </a:tabLst>
            </a:pPr>
            <a:r>
              <a:rPr lang="en-GB" sz="1800" b="1" dirty="0" smtClean="0">
                <a:ea typeface="ＭＳ Ｐゴシック" pitchFamily="34" charset="-128"/>
              </a:rPr>
              <a:t>=&gt; Clearly, where parties are located is a key factor in explaining which parties people choose (which we will look at </a:t>
            </a:r>
            <a:r>
              <a:rPr lang="en-GB" sz="1800" b="1" smtClean="0">
                <a:ea typeface="ＭＳ Ｐゴシック" pitchFamily="34" charset="-128"/>
              </a:rPr>
              <a:t>next session)</a:t>
            </a:r>
            <a:endParaRPr lang="en-US" sz="1800" b="1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40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334368" y="274638"/>
            <a:ext cx="8229600" cy="850900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 … or is it more like shopping?</a:t>
            </a:r>
            <a:endParaRPr lang="en-US" sz="4000" dirty="0" smtClean="0">
              <a:ea typeface="ＭＳ Ｐゴシック" pitchFamily="34" charset="-128"/>
            </a:endParaRPr>
          </a:p>
        </p:txBody>
      </p:sp>
      <p:pic>
        <p:nvPicPr>
          <p:cNvPr id="4099" name="Picture 2" descr="http://t2.gstatic.com/images?q=tbn:ANd9GcSlqKFgZ9tq9RUafwroDbpFkaTFMpqy3evCqpz6Nw65CLNjTvAnYvvWUP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1557338"/>
            <a:ext cx="22923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8" descr="http://t3.gstatic.com/images?q=tbn:ANd9GcR-KSg55Ny-ytZr_zqUsMIc56Cc9SMUGwCVwZBOqnVEzJhSd91eZ6Ae8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3536950"/>
            <a:ext cx="23114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 descr="http://t1.gstatic.com/images?q=tbn:ANd9GcTLvng-I0Sbj2iHSbyCzjr8EwjbNjfIZWZhBKhmGr2vhviSwDEDL9aEhuH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529383"/>
            <a:ext cx="25923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1" descr="http://t3.gstatic.com/images?q=tbn:ANd9GcRnXfCVWAGOcpAbSJg_DgMhcUHv23wbbSmGM-9aLb-wQgF7NNzhK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4954588"/>
            <a:ext cx="36766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7" descr="http://www.google.co.uk/url?source=imglanding&amp;ct=img&amp;q=http://www.eco-promotions.co.uk/images/slider/sainsburys.jpg&amp;sa=X&amp;ei=1aC7Tpb-K8KA8wPz6fijBw&amp;ved=0CAsQ8wc4LQ&amp;usg=AFQjCNElmUat37KIiKyPxvkgbbFTrb00S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281113"/>
            <a:ext cx="2762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p.streetwise.co/wp-content/uploads/2013/01/apple-log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48" y="4617132"/>
            <a:ext cx="1602912" cy="187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752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>
            <a:normAutofit/>
          </a:bodyPr>
          <a:lstStyle/>
          <a:p>
            <a:pPr eaLnBrk="1" hangingPunct="1"/>
            <a:r>
              <a:rPr lang="en-GB" sz="3200" dirty="0" smtClean="0">
                <a:ea typeface="ＭＳ Ｐゴシック" pitchFamily="34" charset="-128"/>
              </a:rPr>
              <a:t>References</a:t>
            </a:r>
            <a:endParaRPr lang="en-US" sz="3200" dirty="0" smtClean="0">
              <a:ea typeface="ＭＳ Ｐゴシック" pitchFamily="34" charset="-128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468313" y="1088740"/>
            <a:ext cx="8218487" cy="5435885"/>
          </a:xfrm>
        </p:spPr>
        <p:txBody>
          <a:bodyPr/>
          <a:lstStyle/>
          <a:p>
            <a:pPr marL="531813" indent="-531813" eaLnBrk="1" hangingPunct="1">
              <a:buFontTx/>
              <a:buNone/>
            </a:pPr>
            <a:r>
              <a:rPr lang="en-US" sz="1800" dirty="0" smtClean="0">
                <a:ea typeface="ＭＳ Ｐゴシック" pitchFamily="34" charset="-128"/>
              </a:rPr>
              <a:t>Alford, Robert (1962) ‘A Suggested Index of the Association of Social Class and Voting’, </a:t>
            </a:r>
            <a:r>
              <a:rPr lang="en-US" sz="1800" i="1" dirty="0" smtClean="0">
                <a:ea typeface="ＭＳ Ｐゴシック" pitchFamily="34" charset="-128"/>
              </a:rPr>
              <a:t>Public Opinion Quarterly</a:t>
            </a:r>
            <a:r>
              <a:rPr lang="en-US" sz="1800" dirty="0" smtClean="0">
                <a:ea typeface="ＭＳ Ｐゴシック" pitchFamily="34" charset="-128"/>
              </a:rPr>
              <a:t> 26: 417-412.</a:t>
            </a:r>
          </a:p>
          <a:p>
            <a:pPr marL="531813" indent="-531813" eaLnBrk="1" hangingPunct="1">
              <a:buNone/>
            </a:pPr>
            <a:r>
              <a:rPr lang="en-GB" sz="1800" dirty="0">
                <a:ea typeface="ＭＳ Ｐゴシック" pitchFamily="34" charset="-128"/>
              </a:rPr>
              <a:t>Harold D. Clarke, David Sanders, Marianne C. Stewart, </a:t>
            </a:r>
            <a:r>
              <a:rPr lang="en-GB" sz="1800" dirty="0" smtClean="0">
                <a:ea typeface="ＭＳ Ｐゴシック" pitchFamily="34" charset="-128"/>
              </a:rPr>
              <a:t>&amp; Paul </a:t>
            </a:r>
            <a:r>
              <a:rPr lang="en-GB" sz="1800" dirty="0" err="1" smtClean="0">
                <a:ea typeface="ＭＳ Ｐゴシック" pitchFamily="34" charset="-128"/>
              </a:rPr>
              <a:t>Whiteley</a:t>
            </a:r>
            <a:r>
              <a:rPr lang="en-GB" sz="1800" dirty="0" smtClean="0">
                <a:ea typeface="ＭＳ Ｐゴシック" pitchFamily="34" charset="-128"/>
              </a:rPr>
              <a:t> (2004) </a:t>
            </a:r>
            <a:r>
              <a:rPr lang="en-GB" sz="1800" i="1" dirty="0" smtClean="0">
                <a:ea typeface="ＭＳ Ｐゴシック" pitchFamily="34" charset="-128"/>
              </a:rPr>
              <a:t>Political </a:t>
            </a:r>
            <a:r>
              <a:rPr lang="en-GB" sz="1800" i="1" dirty="0">
                <a:ea typeface="ＭＳ Ｐゴシック" pitchFamily="34" charset="-128"/>
              </a:rPr>
              <a:t>Choice in </a:t>
            </a:r>
            <a:r>
              <a:rPr lang="en-GB" sz="1800" i="1" dirty="0" smtClean="0">
                <a:ea typeface="ＭＳ Ｐゴシック" pitchFamily="34" charset="-128"/>
              </a:rPr>
              <a:t>Britain, </a:t>
            </a:r>
            <a:r>
              <a:rPr lang="en-GB" sz="1800" dirty="0" smtClean="0">
                <a:ea typeface="ＭＳ Ｐゴシック" pitchFamily="34" charset="-128"/>
              </a:rPr>
              <a:t>Oxford: OUP.</a:t>
            </a:r>
            <a:endParaRPr lang="en-US" sz="1800" dirty="0" smtClean="0">
              <a:ea typeface="ＭＳ Ｐゴシック" pitchFamily="34" charset="-128"/>
            </a:endParaRPr>
          </a:p>
          <a:p>
            <a:pPr marL="531813" indent="-531813" eaLnBrk="1" hangingPunct="1">
              <a:buFontTx/>
              <a:buNone/>
            </a:pPr>
            <a:r>
              <a:rPr lang="en-US" sz="1800" dirty="0" smtClean="0">
                <a:ea typeface="ＭＳ Ｐゴシック" pitchFamily="34" charset="-128"/>
              </a:rPr>
              <a:t>Dalton, Russell J. (2002) ‘Political Cleavages, Issues, and Electoral Change’, in Lawrence </a:t>
            </a:r>
            <a:r>
              <a:rPr lang="en-US" sz="1800" dirty="0" err="1" smtClean="0">
                <a:ea typeface="ＭＳ Ｐゴシック" pitchFamily="34" charset="-128"/>
              </a:rPr>
              <a:t>LeDuc</a:t>
            </a:r>
            <a:r>
              <a:rPr lang="en-US" sz="1800" dirty="0" smtClean="0">
                <a:ea typeface="ＭＳ Ｐゴシック" pitchFamily="34" charset="-128"/>
              </a:rPr>
              <a:t>, Richard G. </a:t>
            </a:r>
            <a:r>
              <a:rPr lang="en-US" sz="1800" dirty="0" err="1" smtClean="0">
                <a:ea typeface="ＭＳ Ｐゴシック" pitchFamily="34" charset="-128"/>
              </a:rPr>
              <a:t>Niemi</a:t>
            </a:r>
            <a:r>
              <a:rPr lang="en-US" sz="1800" dirty="0" smtClean="0">
                <a:ea typeface="ＭＳ Ｐゴシック" pitchFamily="34" charset="-128"/>
              </a:rPr>
              <a:t> &amp; Pippa Norris (eds.) </a:t>
            </a:r>
            <a:r>
              <a:rPr lang="en-US" sz="1800" i="1" dirty="0" smtClean="0">
                <a:ea typeface="ＭＳ Ｐゴシック" pitchFamily="34" charset="-128"/>
              </a:rPr>
              <a:t>Comparing Democracies 2: New Challenges in the Study of Elections and Voting</a:t>
            </a:r>
            <a:r>
              <a:rPr lang="en-US" sz="1800" dirty="0" smtClean="0">
                <a:ea typeface="ＭＳ Ｐゴシック" pitchFamily="34" charset="-128"/>
              </a:rPr>
              <a:t>, London: Sage.</a:t>
            </a:r>
          </a:p>
          <a:p>
            <a:pPr marL="531813" indent="-531813" eaLnBrk="1" hangingPunct="1">
              <a:buNone/>
            </a:pPr>
            <a:r>
              <a:rPr lang="en-GB" sz="1800" dirty="0" smtClean="0">
                <a:ea typeface="ＭＳ Ｐゴシック" pitchFamily="34" charset="-128"/>
              </a:rPr>
              <a:t>Evans, </a:t>
            </a:r>
            <a:r>
              <a:rPr lang="en-GB" sz="1800" dirty="0">
                <a:ea typeface="ＭＳ Ｐゴシック" pitchFamily="34" charset="-128"/>
              </a:rPr>
              <a:t>Geoffrey </a:t>
            </a:r>
            <a:r>
              <a:rPr lang="en-GB" sz="1800" dirty="0" smtClean="0">
                <a:ea typeface="ＭＳ Ｐゴシック" pitchFamily="34" charset="-128"/>
              </a:rPr>
              <a:t>(ed.) (1999) </a:t>
            </a:r>
            <a:r>
              <a:rPr lang="en-GB" sz="1800" i="1" dirty="0" smtClean="0">
                <a:ea typeface="ＭＳ Ｐゴシック" pitchFamily="34" charset="-128"/>
              </a:rPr>
              <a:t>The </a:t>
            </a:r>
            <a:r>
              <a:rPr lang="en-GB" sz="1800" i="1" dirty="0">
                <a:ea typeface="ＭＳ Ｐゴシック" pitchFamily="34" charset="-128"/>
              </a:rPr>
              <a:t>End of Class </a:t>
            </a:r>
            <a:r>
              <a:rPr lang="en-GB" sz="1800" i="1" dirty="0" smtClean="0">
                <a:ea typeface="ＭＳ Ｐゴシック" pitchFamily="34" charset="-128"/>
              </a:rPr>
              <a:t>Politics? Class </a:t>
            </a:r>
            <a:r>
              <a:rPr lang="en-GB" sz="1800" i="1" dirty="0">
                <a:ea typeface="ＭＳ Ｐゴシック" pitchFamily="34" charset="-128"/>
              </a:rPr>
              <a:t>Voting in Comparative </a:t>
            </a:r>
            <a:r>
              <a:rPr lang="en-GB" sz="1800" i="1" dirty="0" smtClean="0">
                <a:ea typeface="ＭＳ Ｐゴシック" pitchFamily="34" charset="-128"/>
              </a:rPr>
              <a:t>Context</a:t>
            </a:r>
            <a:r>
              <a:rPr lang="en-GB" sz="1800" dirty="0" smtClean="0">
                <a:ea typeface="ＭＳ Ｐゴシック" pitchFamily="34" charset="-128"/>
              </a:rPr>
              <a:t>, Oxford: OUP.</a:t>
            </a:r>
            <a:endParaRPr lang="en-GB" sz="1800" dirty="0">
              <a:ea typeface="ＭＳ Ｐゴシック" pitchFamily="34" charset="-128"/>
            </a:endParaRPr>
          </a:p>
          <a:p>
            <a:pPr marL="531813" indent="-531813" eaLnBrk="1" hangingPunct="1">
              <a:buFontTx/>
              <a:buNone/>
            </a:pPr>
            <a:r>
              <a:rPr lang="en-US" sz="1800" dirty="0" err="1" smtClean="0">
                <a:ea typeface="ＭＳ Ｐゴシック" pitchFamily="34" charset="-128"/>
              </a:rPr>
              <a:t>Gelman</a:t>
            </a:r>
            <a:r>
              <a:rPr lang="en-US" sz="1800" dirty="0" smtClean="0">
                <a:ea typeface="ＭＳ Ｐゴシック" pitchFamily="34" charset="-128"/>
              </a:rPr>
              <a:t>, Andrew (2008) </a:t>
            </a:r>
            <a:r>
              <a:rPr lang="en-US" sz="1800" i="1" dirty="0" smtClean="0">
                <a:ea typeface="ＭＳ Ｐゴシック" pitchFamily="34" charset="-128"/>
              </a:rPr>
              <a:t>Red States, Blue States, Rich States, Poor States: Why Americans Vote the Way They Do</a:t>
            </a:r>
            <a:r>
              <a:rPr lang="en-US" sz="1800" dirty="0" smtClean="0">
                <a:ea typeface="ＭＳ Ｐゴシック" pitchFamily="34" charset="-128"/>
              </a:rPr>
              <a:t>, Princeton, NJ: Princeton University Press.</a:t>
            </a:r>
          </a:p>
          <a:p>
            <a:pPr marL="531813" indent="-531813" eaLnBrk="1" hangingPunct="1">
              <a:buFontTx/>
              <a:buNone/>
            </a:pPr>
            <a:r>
              <a:rPr lang="en-US" sz="1800" dirty="0" smtClean="0">
                <a:ea typeface="ＭＳ Ｐゴシック" pitchFamily="34" charset="-128"/>
              </a:rPr>
              <a:t>Johnston, Ron &amp; Charles Pattie (2008) </a:t>
            </a:r>
            <a:r>
              <a:rPr lang="en-US" sz="1800" i="1" dirty="0" smtClean="0">
                <a:ea typeface="ＭＳ Ｐゴシック" pitchFamily="34" charset="-128"/>
              </a:rPr>
              <a:t>Putting Voters in Their Place: Geography and Elections in Great Britain</a:t>
            </a:r>
            <a:r>
              <a:rPr lang="en-US" sz="1800" dirty="0" smtClean="0">
                <a:ea typeface="ＭＳ Ｐゴシック" pitchFamily="34" charset="-128"/>
              </a:rPr>
              <a:t>, Oxford: OUP.</a:t>
            </a:r>
          </a:p>
          <a:p>
            <a:pPr marL="531813" indent="-531813" eaLnBrk="1" hangingPunct="1">
              <a:buFontTx/>
              <a:buNone/>
            </a:pPr>
            <a:r>
              <a:rPr lang="en-US" sz="1800" dirty="0" err="1" smtClean="0">
                <a:ea typeface="ＭＳ Ｐゴシック" pitchFamily="34" charset="-128"/>
              </a:rPr>
              <a:t>Lipset</a:t>
            </a:r>
            <a:r>
              <a:rPr lang="en-US" sz="1800" dirty="0" smtClean="0">
                <a:ea typeface="ＭＳ Ｐゴシック" pitchFamily="34" charset="-128"/>
              </a:rPr>
              <a:t>, Seymour M. &amp; Stein </a:t>
            </a:r>
            <a:r>
              <a:rPr lang="en-US" sz="1800" dirty="0" err="1" smtClean="0">
                <a:ea typeface="ＭＳ Ｐゴシック" pitchFamily="34" charset="-128"/>
              </a:rPr>
              <a:t>Rokkan</a:t>
            </a:r>
            <a:r>
              <a:rPr lang="en-US" sz="1800" dirty="0" smtClean="0">
                <a:ea typeface="ＭＳ Ｐゴシック" pitchFamily="34" charset="-128"/>
              </a:rPr>
              <a:t> (1967) ‘Cleavage Structures, Party Systems and Voter Alignments. Introduction’, in S.M. </a:t>
            </a:r>
            <a:r>
              <a:rPr lang="en-US" sz="1800" dirty="0" err="1" smtClean="0">
                <a:ea typeface="ＭＳ Ｐゴシック" pitchFamily="34" charset="-128"/>
              </a:rPr>
              <a:t>Lipset</a:t>
            </a:r>
            <a:r>
              <a:rPr lang="en-US" sz="1800" dirty="0" smtClean="0">
                <a:ea typeface="ＭＳ Ｐゴシック" pitchFamily="34" charset="-128"/>
              </a:rPr>
              <a:t> &amp; S. </a:t>
            </a:r>
            <a:r>
              <a:rPr lang="en-US" sz="1800" dirty="0" err="1" smtClean="0">
                <a:ea typeface="ＭＳ Ｐゴシック" pitchFamily="34" charset="-128"/>
              </a:rPr>
              <a:t>Rokkan</a:t>
            </a:r>
            <a:r>
              <a:rPr lang="en-US" sz="1800" dirty="0" smtClean="0">
                <a:ea typeface="ＭＳ Ｐゴシック" pitchFamily="34" charset="-128"/>
              </a:rPr>
              <a:t> (</a:t>
            </a:r>
            <a:r>
              <a:rPr lang="en-US" sz="1800" dirty="0" err="1" smtClean="0">
                <a:ea typeface="ＭＳ Ｐゴシック" pitchFamily="34" charset="-128"/>
              </a:rPr>
              <a:t>eds</a:t>
            </a:r>
            <a:r>
              <a:rPr lang="en-US" sz="1800" dirty="0" smtClean="0">
                <a:ea typeface="ＭＳ Ｐゴシック" pitchFamily="34" charset="-128"/>
              </a:rPr>
              <a:t>) </a:t>
            </a:r>
            <a:r>
              <a:rPr lang="en-US" sz="1800" i="1" dirty="0" smtClean="0">
                <a:ea typeface="ＭＳ Ｐゴシック" pitchFamily="34" charset="-128"/>
              </a:rPr>
              <a:t>Party Systems and Voter Alignments</a:t>
            </a:r>
            <a:r>
              <a:rPr lang="en-US" sz="1800" dirty="0" smtClean="0">
                <a:ea typeface="ＭＳ Ｐゴシック" pitchFamily="34" charset="-128"/>
              </a:rPr>
              <a:t>, New York: Free Press.</a:t>
            </a:r>
          </a:p>
          <a:p>
            <a:pPr marL="531813" indent="-531813" eaLnBrk="1" hangingPunct="1">
              <a:buFontTx/>
              <a:buNone/>
            </a:pPr>
            <a:endParaRPr lang="en-US" sz="18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2894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en-GB" sz="4000" dirty="0" smtClean="0">
                <a:ea typeface="ＭＳ Ｐゴシック" pitchFamily="34" charset="-128"/>
              </a:rPr>
              <a:t>Some Definitions</a:t>
            </a:r>
            <a:endParaRPr lang="en-US" sz="4000" dirty="0" smtClean="0">
              <a:ea typeface="ＭＳ Ｐゴシック" pitchFamily="34" charset="-128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4294967295"/>
          </p:nvPr>
        </p:nvSpPr>
        <p:spPr>
          <a:xfrm>
            <a:off x="503238" y="1052736"/>
            <a:ext cx="8316912" cy="5544914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Expressive Voting: </a:t>
            </a:r>
            <a:r>
              <a:rPr lang="en-US" sz="2000" dirty="0" smtClean="0">
                <a:ea typeface="ＭＳ Ｐゴシック" pitchFamily="34" charset="-128"/>
              </a:rPr>
              <a:t>Voting on the basis of party attachment, political ideology, or social group membership</a:t>
            </a:r>
          </a:p>
          <a:p>
            <a:pPr marL="0" indent="0" eaLnBrk="1" hangingPunct="1">
              <a:buFontTx/>
              <a:buNone/>
            </a:pPr>
            <a:endParaRPr lang="en-US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Strategic Voting: </a:t>
            </a:r>
            <a:r>
              <a:rPr lang="en-US" sz="2000" dirty="0" smtClean="0">
                <a:ea typeface="ＭＳ Ｐゴシック" pitchFamily="34" charset="-128"/>
              </a:rPr>
              <a:t>Voting to produce an election outcome which is as close as possible to one’s policy preferences (which may or may not mean voting for one’s most preferred party)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Political Cleavage: </a:t>
            </a:r>
            <a:r>
              <a:rPr lang="en-GB" sz="2000" dirty="0" smtClean="0">
                <a:ea typeface="ＭＳ Ｐゴシック" pitchFamily="34" charset="-128"/>
              </a:rPr>
              <a:t>A division in society which produces an alignment between a group of voters and a party (e.g. class, religion, language, urban-rural etc.)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err="1" smtClean="0">
                <a:ea typeface="ＭＳ Ｐゴシック" pitchFamily="34" charset="-128"/>
              </a:rPr>
              <a:t>Dealignment</a:t>
            </a:r>
            <a:r>
              <a:rPr lang="en-GB" sz="2000" b="1" dirty="0" smtClean="0">
                <a:ea typeface="ＭＳ Ｐゴシック" pitchFamily="34" charset="-128"/>
              </a:rPr>
              <a:t>: </a:t>
            </a:r>
            <a:r>
              <a:rPr lang="en-GB" sz="2000" dirty="0" smtClean="0">
                <a:ea typeface="ＭＳ Ｐゴシック" pitchFamily="34" charset="-128"/>
              </a:rPr>
              <a:t>The erosion of political cleavages, and their replacement with individualistic voting</a:t>
            </a:r>
          </a:p>
          <a:p>
            <a:pPr marL="0" indent="0" eaLnBrk="1" hangingPunct="1">
              <a:buFontTx/>
              <a:buNone/>
            </a:pPr>
            <a:endParaRPr lang="en-GB" sz="2000" dirty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Valence: </a:t>
            </a:r>
            <a:r>
              <a:rPr lang="en-GB" sz="2000" dirty="0" smtClean="0">
                <a:ea typeface="ＭＳ Ｐゴシック" pitchFamily="34" charset="-128"/>
              </a:rPr>
              <a:t>The intrinsic (attractive) characteristics of a political leader, e.g. competence, performance, charisma, leadership etc.</a:t>
            </a:r>
          </a:p>
          <a:p>
            <a:pPr marL="0" indent="0" eaLnBrk="1" hangingPunct="1"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8504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591550" cy="609600"/>
          </a:xfrm>
        </p:spPr>
        <p:txBody>
          <a:bodyPr/>
          <a:lstStyle/>
          <a:p>
            <a:r>
              <a:rPr lang="en-GB" dirty="0" smtClean="0">
                <a:ea typeface="ＭＳ Ｐゴシック" pitchFamily="34" charset="-128"/>
              </a:rPr>
              <a:t>The Cleavage Model (1920s-1970s?)</a:t>
            </a: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574675" y="4184650"/>
            <a:ext cx="2413000" cy="16573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3382963" y="4149725"/>
            <a:ext cx="2413000" cy="16573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6156325" y="4149725"/>
            <a:ext cx="2413000" cy="165735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222375" y="4508500"/>
            <a:ext cx="12525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Social</a:t>
            </a:r>
            <a:br>
              <a:rPr lang="en-GB" sz="2400" b="0"/>
            </a:br>
            <a:r>
              <a:rPr lang="en-GB" sz="2400" b="0"/>
              <a:t>group A</a:t>
            </a:r>
            <a:endParaRPr lang="en-US" sz="2400" b="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995738" y="4508500"/>
            <a:ext cx="12525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Social</a:t>
            </a:r>
            <a:br>
              <a:rPr lang="en-GB" sz="2400" b="0"/>
            </a:br>
            <a:r>
              <a:rPr lang="en-GB" sz="2400" b="0"/>
              <a:t>group B</a:t>
            </a:r>
            <a:endParaRPr lang="en-US" sz="2400" b="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840538" y="4473575"/>
            <a:ext cx="1270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Social</a:t>
            </a:r>
            <a:br>
              <a:rPr lang="en-GB" sz="2400" b="0"/>
            </a:br>
            <a:r>
              <a:rPr lang="en-GB" sz="2400" b="0"/>
              <a:t>group C</a:t>
            </a:r>
            <a:endParaRPr lang="en-US" sz="2400" b="0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790575" y="2276475"/>
            <a:ext cx="1943100" cy="914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6372225" y="2205038"/>
            <a:ext cx="1943100" cy="9144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71888" y="2241550"/>
            <a:ext cx="1943100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150938" y="2457450"/>
            <a:ext cx="1182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Party A</a:t>
            </a:r>
            <a:endParaRPr lang="en-US" sz="2400" b="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067175" y="2457450"/>
            <a:ext cx="1182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Party B</a:t>
            </a:r>
            <a:endParaRPr lang="en-US" sz="2400" b="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767513" y="2457450"/>
            <a:ext cx="1200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Party C</a:t>
            </a:r>
            <a:endParaRPr lang="en-US" sz="2400" b="0"/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flipV="1">
            <a:off x="1800225" y="3213100"/>
            <a:ext cx="0" cy="9731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flipV="1">
            <a:off x="4608513" y="3176588"/>
            <a:ext cx="0" cy="9731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 flipV="1">
            <a:off x="7343775" y="3141663"/>
            <a:ext cx="0" cy="9731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>
            <a:off x="3167063" y="1736725"/>
            <a:ext cx="0" cy="4392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>
            <a:off x="5976938" y="1736725"/>
            <a:ext cx="0" cy="4392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2303463" y="1268413"/>
            <a:ext cx="1728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Cleavage 1</a:t>
            </a:r>
            <a:endParaRPr lang="en-US" sz="2400" b="0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5184775" y="1304925"/>
            <a:ext cx="1728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sz="2400" b="0"/>
              <a:t>Cleavage 2</a:t>
            </a:r>
            <a:endParaRPr lang="en-US" sz="2400" b="0"/>
          </a:p>
        </p:txBody>
      </p:sp>
    </p:spTree>
    <p:extLst>
      <p:ext uri="{BB962C8B-B14F-4D97-AF65-F5344CB8AC3E}">
        <p14:creationId xmlns:p14="http://schemas.microsoft.com/office/powerpoint/2010/main" val="1198621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-&gt; ‘Party Identification’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4294967295"/>
          </p:nvPr>
        </p:nvSpPr>
        <p:spPr>
          <a:xfrm>
            <a:off x="647700" y="1700213"/>
            <a:ext cx="8039100" cy="4716462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b="1" u="sng" dirty="0" smtClean="0">
                <a:ea typeface="ＭＳ Ｐゴシック" pitchFamily="34" charset="-128"/>
              </a:rPr>
              <a:t>Social group</a:t>
            </a:r>
            <a:r>
              <a:rPr lang="en-GB" sz="2000" b="1" dirty="0" smtClean="0">
                <a:ea typeface="ＭＳ Ｐゴシック" pitchFamily="34" charset="-128"/>
              </a:rPr>
              <a:t> 	</a:t>
            </a:r>
            <a:r>
              <a:rPr lang="en-GB" sz="2000" b="1" u="sng" dirty="0" smtClean="0">
                <a:ea typeface="ＭＳ Ｐゴシック" pitchFamily="34" charset="-128"/>
              </a:rPr>
              <a:t>Party the group identifies with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Working class	Social Democrats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Middle/Upper class	Conservatives (or Liberals)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Religious	Conservatives (or Christian Democrats)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Atheists/Agnostics	Liberals / Social Democrats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endParaRPr lang="en-GB" sz="2000" dirty="0" smtClean="0">
              <a:ea typeface="ＭＳ Ｐゴシック" pitchFamily="34" charset="-128"/>
            </a:endParaRP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Centre	Social Dem’s / Conservatives / Liberals</a:t>
            </a:r>
          </a:p>
          <a:p>
            <a:pPr marL="0" indent="0" eaLnBrk="1" hangingPunct="1">
              <a:buFontTx/>
              <a:buNone/>
              <a:tabLst>
                <a:tab pos="3314700" algn="l"/>
              </a:tabLst>
            </a:pPr>
            <a:r>
              <a:rPr lang="en-GB" sz="2000" dirty="0" smtClean="0">
                <a:ea typeface="ＭＳ Ｐゴシック" pitchFamily="34" charset="-128"/>
              </a:rPr>
              <a:t>Periphery	Regionalist / Linguistic minority parties</a:t>
            </a:r>
          </a:p>
        </p:txBody>
      </p:sp>
    </p:spTree>
    <p:extLst>
      <p:ext uri="{BB962C8B-B14F-4D97-AF65-F5344CB8AC3E}">
        <p14:creationId xmlns:p14="http://schemas.microsoft.com/office/powerpoint/2010/main" val="4142919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6413" y="260350"/>
            <a:ext cx="7772400" cy="609600"/>
          </a:xfrm>
        </p:spPr>
        <p:txBody>
          <a:bodyPr>
            <a:normAutofit/>
          </a:bodyPr>
          <a:lstStyle/>
          <a:p>
            <a:r>
              <a:rPr lang="en-GB" dirty="0" smtClean="0">
                <a:ea typeface="ＭＳ Ｐゴシック" pitchFamily="34" charset="-128"/>
              </a:rPr>
              <a:t>Causes of ‘</a:t>
            </a:r>
            <a:r>
              <a:rPr lang="en-GB" dirty="0" err="1" smtClean="0">
                <a:ea typeface="ＭＳ Ｐゴシック" pitchFamily="34" charset="-128"/>
              </a:rPr>
              <a:t>Dealignment</a:t>
            </a:r>
            <a:r>
              <a:rPr lang="en-GB" dirty="0" smtClean="0">
                <a:ea typeface="ＭＳ Ｐゴシック" pitchFamily="34" charset="-128"/>
              </a:rPr>
              <a:t>’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052513"/>
            <a:ext cx="8316912" cy="5424487"/>
          </a:xfrm>
        </p:spPr>
        <p:txBody>
          <a:bodyPr/>
          <a:lstStyle/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Economic growth + prosperity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economic security no longer the primary goal of all voters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=&gt; declining ‘class conflict’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Expansion of the public sector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growth to 40-50% of GDP in the public sector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=&gt; new social groups, with new values &amp; new interests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Expansion of higher education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growing social mobility =&gt; changing aspirations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=&gt; higher levels of ‘cognitive skills’ in society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Mass media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replacement of ‘party-controlled’ media</a:t>
            </a:r>
            <a:br>
              <a:rPr lang="en-GB" sz="2000" dirty="0" smtClean="0">
                <a:ea typeface="ＭＳ Ｐゴシック" pitchFamily="34" charset="-128"/>
              </a:rPr>
            </a:br>
            <a:r>
              <a:rPr lang="en-GB" sz="2000" dirty="0" smtClean="0">
                <a:ea typeface="ＭＳ Ｐゴシック" pitchFamily="34" charset="-128"/>
              </a:rPr>
              <a:t>=&gt; personalisation of politics</a:t>
            </a:r>
          </a:p>
        </p:txBody>
      </p:sp>
    </p:spTree>
    <p:extLst>
      <p:ext uri="{BB962C8B-B14F-4D97-AF65-F5344CB8AC3E}">
        <p14:creationId xmlns:p14="http://schemas.microsoft.com/office/powerpoint/2010/main" val="1469412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15938" y="260350"/>
            <a:ext cx="7772400" cy="609600"/>
          </a:xfrm>
        </p:spPr>
        <p:txBody>
          <a:bodyPr>
            <a:normAutofit/>
          </a:bodyPr>
          <a:lstStyle/>
          <a:p>
            <a:r>
              <a:rPr lang="en-GB" dirty="0" smtClean="0">
                <a:ea typeface="ＭＳ Ｐゴシック" pitchFamily="34" charset="-128"/>
              </a:rPr>
              <a:t>Measuring ‘Class Voting’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1052513"/>
            <a:ext cx="8316912" cy="5424487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The ‘Alford Index’ (Alford 1962):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% of working class voters who vote for a left-wing party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	</a:t>
            </a:r>
            <a:r>
              <a:rPr lang="en-GB" sz="2000" i="1" dirty="0" smtClean="0">
                <a:ea typeface="ＭＳ Ｐゴシック" pitchFamily="34" charset="-128"/>
              </a:rPr>
              <a:t>minus </a:t>
            </a: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	% of non-working class voters who vote for a left-wing party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GB" sz="2000" b="1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b="1" dirty="0" smtClean="0">
                <a:ea typeface="ＭＳ Ｐゴシック" pitchFamily="34" charset="-128"/>
              </a:rPr>
              <a:t>Example: 2014 UK Election (from British Election Study)</a:t>
            </a: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 					</a:t>
            </a:r>
            <a:r>
              <a:rPr lang="en-US" sz="2000" u="sng" dirty="0" smtClean="0">
                <a:ea typeface="ＭＳ Ｐゴシック" pitchFamily="34" charset="-128"/>
              </a:rPr>
              <a:t>ABC1C2 (upper &amp; middle class)</a:t>
            </a:r>
            <a:r>
              <a:rPr lang="en-US" sz="2000" dirty="0" smtClean="0">
                <a:ea typeface="ＭＳ Ｐゴシック" pitchFamily="34" charset="-128"/>
              </a:rPr>
              <a:t>	 </a:t>
            </a:r>
            <a:r>
              <a:rPr lang="en-US" sz="2000" dirty="0">
                <a:ea typeface="ＭＳ Ｐゴシック" pitchFamily="34" charset="-128"/>
              </a:rPr>
              <a:t> </a:t>
            </a:r>
            <a:r>
              <a:rPr lang="en-US" sz="2000" dirty="0" smtClean="0">
                <a:ea typeface="ＭＳ Ｐゴシック" pitchFamily="34" charset="-128"/>
              </a:rPr>
              <a:t>  </a:t>
            </a:r>
            <a:r>
              <a:rPr lang="en-US" sz="2000" u="sng" dirty="0" smtClean="0">
                <a:ea typeface="ＭＳ Ｐゴシック" pitchFamily="34" charset="-128"/>
              </a:rPr>
              <a:t>DE (working class)</a:t>
            </a:r>
          </a:p>
          <a:p>
            <a:pPr>
              <a:buFontTx/>
              <a:buNone/>
            </a:pPr>
            <a:r>
              <a:rPr lang="en-US" sz="2000" dirty="0" err="1" smtClean="0">
                <a:ea typeface="ＭＳ Ｐゴシック" pitchFamily="34" charset="-128"/>
              </a:rPr>
              <a:t>Labour</a:t>
            </a:r>
            <a:r>
              <a:rPr lang="en-US" sz="2000" dirty="0" smtClean="0">
                <a:ea typeface="ＭＳ Ｐゴシック" pitchFamily="34" charset="-128"/>
              </a:rPr>
              <a:t>						30							33</a:t>
            </a:r>
          </a:p>
          <a:p>
            <a:pPr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Conservative				34							27</a:t>
            </a: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r>
              <a:rPr lang="en-GB" sz="2000" dirty="0" smtClean="0">
                <a:ea typeface="ＭＳ Ｐゴシック" pitchFamily="34" charset="-128"/>
              </a:rPr>
              <a:t>Alford Index = 33 – 27 = </a:t>
            </a:r>
            <a:r>
              <a:rPr lang="en-GB" sz="2000" b="1" u="sng" dirty="0">
                <a:ea typeface="ＭＳ Ｐゴシック" pitchFamily="34" charset="-128"/>
              </a:rPr>
              <a:t>6</a:t>
            </a:r>
            <a:r>
              <a:rPr lang="en-GB" sz="2000" b="1" u="sng" dirty="0" smtClean="0">
                <a:ea typeface="ＭＳ Ｐゴシック" pitchFamily="34" charset="-128"/>
              </a:rPr>
              <a:t>%</a:t>
            </a: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  <a:p>
            <a:pPr>
              <a:buFontTx/>
              <a:buNone/>
            </a:pPr>
            <a:endParaRPr lang="en-GB" sz="20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3573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dirty="0" smtClean="0">
                <a:ea typeface="ＭＳ Ｐゴシック" pitchFamily="34" charset="-128"/>
              </a:rPr>
              <a:t>Decline of ‘Class Voting’</a:t>
            </a:r>
            <a:endParaRPr lang="en-US" dirty="0" smtClean="0">
              <a:ea typeface="ＭＳ Ｐゴシック" pitchFamily="34" charset="-128"/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041400"/>
            <a:ext cx="6742112" cy="580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369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1538</Words>
  <Application>Microsoft Macintosh PowerPoint</Application>
  <PresentationFormat>On-screen Show (4:3)</PresentationFormat>
  <Paragraphs>355</Paragraphs>
  <Slides>30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Office Theme</vt:lpstr>
      <vt:lpstr>Voting Behaviour</vt:lpstr>
      <vt:lpstr> Is voting about identity?</vt:lpstr>
      <vt:lpstr> … or is it more like shopping?</vt:lpstr>
      <vt:lpstr>Some Definitions</vt:lpstr>
      <vt:lpstr>The Cleavage Model (1920s-1970s?)</vt:lpstr>
      <vt:lpstr>-&gt; ‘Party Identification’</vt:lpstr>
      <vt:lpstr>Causes of ‘Dealignment’</vt:lpstr>
      <vt:lpstr>Measuring ‘Class Voting’</vt:lpstr>
      <vt:lpstr>Decline of ‘Class Voting’</vt:lpstr>
      <vt:lpstr>Andrew Gelman (2008) Red State, Blue State, Rich State, Poor State</vt:lpstr>
      <vt:lpstr>2004 &amp; 2008 US Presidential Elections</vt:lpstr>
      <vt:lpstr>Poorer States Vote Republican !</vt:lpstr>
      <vt:lpstr>But, Richer People Vote Republican !</vt:lpstr>
      <vt:lpstr>Explaining the Pattern: Income matters more in poor states</vt:lpstr>
      <vt:lpstr>Class Voting in the UK</vt:lpstr>
      <vt:lpstr>How about Religion?  Does religious affiliation or church attendance correlate with party voting?</vt:lpstr>
      <vt:lpstr>Geography &amp; Voting in the UK</vt:lpstr>
      <vt:lpstr>Other Examples</vt:lpstr>
      <vt:lpstr>The Spatial Model of Politics</vt:lpstr>
      <vt:lpstr>Single-Peaked and Symmetric Preferences</vt:lpstr>
      <vt:lpstr>Voter Preferences in 2 Dimensions</vt:lpstr>
      <vt:lpstr>Why Vote Strategically?</vt:lpstr>
      <vt:lpstr>Illustration of Local Motivation Scenario: Party Z has no chance of being elected</vt:lpstr>
      <vt:lpstr>Strategic Voting in 2015 UK Election from British Election Study</vt:lpstr>
      <vt:lpstr>Illustration of National Motivation Scenario: Party X is expected to form a government with Party Z, but with Z holding most cabinet seats</vt:lpstr>
      <vt:lpstr>Strategic Voting in the 2006 Dutch Election example of a coalition-government game</vt:lpstr>
      <vt:lpstr>Positions of the Parties</vt:lpstr>
      <vt:lpstr>The Role of “Political Valence”</vt:lpstr>
      <vt:lpstr>In Sum</vt:lpstr>
      <vt:lpstr>References</vt:lpstr>
    </vt:vector>
  </TitlesOfParts>
  <Company>London School of Economics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Ailsa Drake</dc:creator>
  <cp:lastModifiedBy>Office User</cp:lastModifiedBy>
  <cp:revision>37</cp:revision>
  <dcterms:created xsi:type="dcterms:W3CDTF">2010-11-12T13:52:49Z</dcterms:created>
  <dcterms:modified xsi:type="dcterms:W3CDTF">2015-12-10T13:03:05Z</dcterms:modified>
</cp:coreProperties>
</file>