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8"/>
  </p:notesMasterIdLst>
  <p:sldIdLst>
    <p:sldId id="258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2" r:id="rId24"/>
    <p:sldId id="283" r:id="rId25"/>
    <p:sldId id="284" r:id="rId26"/>
    <p:sldId id="285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13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44CE59-524E-460D-92B7-8A6A154BF4F3}" type="datetimeFigureOut">
              <a:rPr lang="en-GB" smtClean="0"/>
              <a:t>07/12/15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9C722-5F33-467A-A7B3-7D0DBA649D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029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81214"/>
            <a:ext cx="7772400" cy="1470025"/>
          </a:xfrm>
        </p:spPr>
        <p:txBody>
          <a:bodyPr anchor="t">
            <a:normAutofit/>
          </a:bodyPr>
          <a:lstStyle>
            <a:lvl1pPr algn="l">
              <a:defRPr sz="420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Title Arial 42pt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1941285"/>
            <a:ext cx="7772400" cy="1297215"/>
          </a:xfrm>
        </p:spPr>
        <p:txBody>
          <a:bodyPr anchor="t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FF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Subtitle Arial 28pt red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Body text Arial 22pt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Body text Arial 22pt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457200" y="1670050"/>
            <a:ext cx="8180388" cy="4508500"/>
          </a:xfrm>
        </p:spPr>
        <p:txBody>
          <a:bodyPr/>
          <a:lstStyle/>
          <a:p>
            <a:pPr lvl="0"/>
            <a:r>
              <a:rPr lang="en-GB" dirty="0" smtClean="0"/>
              <a:t>Body text Arial 26pt</a:t>
            </a:r>
          </a:p>
        </p:txBody>
      </p:sp>
    </p:spTree>
    <p:extLst>
      <p:ext uri="{BB962C8B-B14F-4D97-AF65-F5344CB8AC3E}">
        <p14:creationId xmlns:p14="http://schemas.microsoft.com/office/powerpoint/2010/main" val="403740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t">
            <a:noAutofit/>
          </a:bodyPr>
          <a:lstStyle>
            <a:lvl1pPr algn="l">
              <a:defRPr sz="2400" b="1" baseline="0"/>
            </a:lvl1pPr>
          </a:lstStyle>
          <a:p>
            <a:r>
              <a:rPr lang="en-GB" dirty="0" smtClean="0"/>
              <a:t>Title Arial 34pt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 smtClean="0"/>
              <a:t>Body Arial 18pt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08267-1E16-4887-8D12-40100F2BF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205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3873F-A5E1-49AE-ADE4-BCAC9A953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13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D9BFC-8DA0-4740-81C6-9D452E899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90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3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dirty="0" smtClean="0"/>
              <a:t>Body text Arial 26pt</a:t>
            </a:r>
          </a:p>
          <a:p>
            <a:pPr lvl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97191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3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dirty="0" smtClean="0"/>
              <a:t>Body text Arial 26pt</a:t>
            </a:r>
          </a:p>
          <a:p>
            <a:pPr lvl="0"/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73" r:id="rId3"/>
    <p:sldLayoutId id="2147483657" r:id="rId4"/>
    <p:sldLayoutId id="2147483674" r:id="rId5"/>
    <p:sldLayoutId id="2147483675" r:id="rId6"/>
    <p:sldLayoutId id="2147483676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3400" kern="1200">
          <a:solidFill>
            <a:srgbClr val="FF0000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2600" b="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Body text Arial 28pt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3400" kern="1200" baseline="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dx.doi.org/10.1017/psrm.2015.9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Policymaking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151793"/>
            <a:ext cx="8180388" cy="5345722"/>
          </a:xfrm>
        </p:spPr>
        <p:txBody>
          <a:bodyPr>
            <a:normAutofit fontScale="85000" lnSpcReduction="20000"/>
          </a:bodyPr>
          <a:lstStyle/>
          <a:p>
            <a:pPr marL="0" indent="0"/>
            <a:r>
              <a:rPr lang="en-GB" dirty="0" smtClean="0"/>
              <a:t>09:00-10:30 		</a:t>
            </a:r>
            <a:r>
              <a:rPr lang="en-GB" i="1" dirty="0" smtClean="0"/>
              <a:t>Understanding Policymaking</a:t>
            </a:r>
          </a:p>
          <a:p>
            <a:pPr marL="0" indent="0"/>
            <a:endParaRPr lang="en-GB" dirty="0" smtClean="0"/>
          </a:p>
          <a:p>
            <a:pPr marL="0" indent="0"/>
            <a:r>
              <a:rPr lang="en-GB" dirty="0" smtClean="0"/>
              <a:t>10:30-11:00		Break </a:t>
            </a:r>
          </a:p>
          <a:p>
            <a:pPr marL="0" indent="0"/>
            <a:endParaRPr lang="en-GB" dirty="0" smtClean="0"/>
          </a:p>
          <a:p>
            <a:pPr marL="0" indent="0"/>
            <a:r>
              <a:rPr lang="en-GB" dirty="0" smtClean="0"/>
              <a:t>11:00-12:30		</a:t>
            </a:r>
            <a:r>
              <a:rPr lang="en-GB" i="1" dirty="0" smtClean="0"/>
              <a:t>Institutional Contexts</a:t>
            </a:r>
          </a:p>
          <a:p>
            <a:pPr marL="0" indent="0"/>
            <a:endParaRPr lang="en-GB" dirty="0" smtClean="0"/>
          </a:p>
          <a:p>
            <a:pPr marL="0" indent="0"/>
            <a:r>
              <a:rPr lang="en-GB" dirty="0" smtClean="0"/>
              <a:t>12:30-14:00		Lunch </a:t>
            </a:r>
            <a:endParaRPr lang="en-GB" dirty="0"/>
          </a:p>
          <a:p>
            <a:pPr marL="0" indent="0"/>
            <a:endParaRPr lang="en-GB" dirty="0" smtClean="0"/>
          </a:p>
          <a:p>
            <a:pPr marL="0" indent="0"/>
            <a:r>
              <a:rPr lang="en-GB" dirty="0" smtClean="0"/>
              <a:t>14:00-15:30		</a:t>
            </a:r>
            <a:r>
              <a:rPr lang="en-GB" i="1" dirty="0" smtClean="0"/>
              <a:t>Case-Study</a:t>
            </a:r>
            <a:r>
              <a:rPr lang="en-GB" i="1" dirty="0"/>
              <a:t>: EU Services </a:t>
            </a:r>
            <a:r>
              <a:rPr lang="en-GB" i="1" dirty="0" smtClean="0"/>
              <a:t>Directive</a:t>
            </a:r>
          </a:p>
          <a:p>
            <a:pPr marL="0" indent="0"/>
            <a:r>
              <a:rPr lang="en-GB" i="1" dirty="0"/>
              <a:t>	</a:t>
            </a:r>
            <a:r>
              <a:rPr lang="en-GB" i="1" dirty="0" smtClean="0"/>
              <a:t>				Introduction &amp; Set-</a:t>
            </a:r>
            <a:r>
              <a:rPr lang="en-GB" i="1" dirty="0"/>
              <a:t>U</a:t>
            </a:r>
            <a:r>
              <a:rPr lang="en-GB" i="1" dirty="0" smtClean="0"/>
              <a:t>p</a:t>
            </a:r>
            <a:endParaRPr lang="en-GB" i="1" dirty="0"/>
          </a:p>
          <a:p>
            <a:pPr marL="0" indent="0"/>
            <a:endParaRPr lang="en-GB" dirty="0" smtClean="0"/>
          </a:p>
          <a:p>
            <a:pPr marL="0" indent="0"/>
            <a:r>
              <a:rPr lang="en-GB" dirty="0" smtClean="0"/>
              <a:t>15:30-16:00		Break </a:t>
            </a:r>
            <a:endParaRPr lang="en-GB" dirty="0"/>
          </a:p>
          <a:p>
            <a:pPr marL="0" indent="0"/>
            <a:endParaRPr lang="en-GB" dirty="0" smtClean="0"/>
          </a:p>
          <a:p>
            <a:pPr marL="0" indent="0"/>
            <a:r>
              <a:rPr lang="en-GB" dirty="0" smtClean="0"/>
              <a:t>16:00-17:30		</a:t>
            </a:r>
            <a:r>
              <a:rPr lang="en-GB" i="1" dirty="0" smtClean="0"/>
              <a:t>Case-Study: EU Services Directive</a:t>
            </a:r>
          </a:p>
          <a:p>
            <a:pPr marL="0" indent="0"/>
            <a:r>
              <a:rPr lang="en-GB" i="1" dirty="0"/>
              <a:t>	</a:t>
            </a:r>
            <a:r>
              <a:rPr lang="en-GB" i="1" dirty="0" smtClean="0"/>
              <a:t>				Presentations </a:t>
            </a:r>
            <a:r>
              <a:rPr lang="en-GB" i="1" smtClean="0"/>
              <a:t>&amp; Discussion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275797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2"/>
          <p:cNvSpPr>
            <a:spLocks noChangeShapeType="1"/>
          </p:cNvSpPr>
          <p:nvPr/>
        </p:nvSpPr>
        <p:spPr bwMode="auto">
          <a:xfrm>
            <a:off x="1908175" y="3357563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27019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37814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44291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4789488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5653088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2484438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284663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C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3636963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5508625" y="35020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E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4645025" y="35020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D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1044575" y="321310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Left</a:t>
            </a:r>
            <a:endParaRPr lang="en-US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6516688" y="3213100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Right</a:t>
            </a:r>
            <a:endParaRPr lang="en-US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 flipV="1">
            <a:off x="2051050" y="27813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1763713" y="2492375"/>
            <a:ext cx="5762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SQ</a:t>
            </a:r>
            <a:endParaRPr lang="en-US" i="1"/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 flipV="1">
            <a:off x="5651500" y="27813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5364163" y="2492375"/>
            <a:ext cx="5762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X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1142208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1908175" y="3357563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27019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37814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44291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4789488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5653088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484438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4284663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C</a:t>
            </a:r>
            <a:endParaRPr lang="en-US"/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3636963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5508625" y="35020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4645025" y="35020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1044575" y="321310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Left</a:t>
            </a:r>
            <a:endParaRPr lang="en-US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6516688" y="3213100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Right</a:t>
            </a:r>
            <a:endParaRPr lang="en-US"/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 flipV="1">
            <a:off x="5651500" y="27813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5364163" y="2492375"/>
            <a:ext cx="5762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X</a:t>
            </a:r>
            <a:endParaRPr lang="en-US" i="1"/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 flipV="1">
            <a:off x="3779838" y="27813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3492500" y="2492375"/>
            <a:ext cx="5762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Y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2575408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1908175" y="3357563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27019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37814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44291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4789488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5653088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484438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A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4284663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C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636963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B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5508625" y="35020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645025" y="35020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1044575" y="321310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Left</a:t>
            </a:r>
            <a:endParaRPr lang="en-US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6516688" y="3213100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Right</a:t>
            </a:r>
            <a:endParaRPr lang="en-US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 flipV="1">
            <a:off x="5651500" y="27813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5364163" y="2492375"/>
            <a:ext cx="5762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X</a:t>
            </a:r>
            <a:endParaRPr lang="en-US" i="1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3779838" y="27813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3492500" y="2492375"/>
            <a:ext cx="5762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Y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3862942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1908175" y="3357563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27019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37814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44291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4789488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5653088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484438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4284663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C</a:t>
            </a:r>
            <a:endParaRPr lang="en-US"/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3636963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5508625" y="35020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4645025" y="35020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1044575" y="321310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Left</a:t>
            </a:r>
            <a:endParaRPr lang="en-US"/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6516688" y="3213100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Right</a:t>
            </a:r>
            <a:endParaRPr lang="en-US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 flipV="1">
            <a:off x="4427538" y="27813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4140200" y="2492375"/>
            <a:ext cx="5762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Z</a:t>
            </a:r>
            <a:endParaRPr lang="en-US" i="1"/>
          </a:p>
        </p:txBody>
      </p:sp>
      <p:sp>
        <p:nvSpPr>
          <p:cNvPr id="15377" name="Line 17"/>
          <p:cNvSpPr>
            <a:spLocks noChangeShapeType="1"/>
          </p:cNvSpPr>
          <p:nvPr/>
        </p:nvSpPr>
        <p:spPr bwMode="auto">
          <a:xfrm flipV="1">
            <a:off x="3779838" y="27813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3492500" y="2492375"/>
            <a:ext cx="5762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Y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2008428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1908175" y="3357563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27019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37814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44291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4789488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5653088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484438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284663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C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3636963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5508625" y="35020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E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4645025" y="35020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D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1044575" y="321310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Left</a:t>
            </a:r>
            <a:endParaRPr lang="en-US"/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6516688" y="3213100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Right</a:t>
            </a:r>
            <a:endParaRPr lang="en-US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 flipV="1">
            <a:off x="4427538" y="27813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4140200" y="2492375"/>
            <a:ext cx="5762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Z</a:t>
            </a:r>
            <a:endParaRPr lang="en-US" i="1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 flipV="1">
            <a:off x="3779838" y="27813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3492500" y="2492375"/>
            <a:ext cx="5762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Y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1572701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1908175" y="3357563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27019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37814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44291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4789488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5653088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484438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4284663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C</a:t>
            </a:r>
            <a:endParaRPr lang="en-US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636963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5508625" y="35020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4645025" y="35020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044575" y="321310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Left</a:t>
            </a:r>
            <a:endParaRPr lang="en-US"/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6516688" y="3213100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Right</a:t>
            </a:r>
            <a:endParaRPr lang="en-US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 flipV="1">
            <a:off x="4427538" y="27813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4140200" y="2492375"/>
            <a:ext cx="5762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Z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1040544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12763"/>
            <a:ext cx="7772400" cy="574675"/>
          </a:xfrm>
        </p:spPr>
        <p:txBody>
          <a:bodyPr>
            <a:normAutofit fontScale="90000"/>
          </a:bodyPr>
          <a:lstStyle/>
          <a:p>
            <a:r>
              <a:rPr lang="en-GB" sz="3800" dirty="0" smtClean="0">
                <a:ea typeface="ＭＳ Ｐゴシック" pitchFamily="34" charset="-128"/>
              </a:rPr>
              <a:t>Two Key Powers</a:t>
            </a:r>
            <a:r>
              <a:rPr lang="en-GB" sz="3200" dirty="0" smtClean="0">
                <a:ea typeface="ＭＳ Ｐゴシック" pitchFamily="34" charset="-128"/>
              </a:rPr>
              <a:t/>
            </a:r>
            <a:br>
              <a:rPr lang="en-GB" sz="3200" dirty="0" smtClean="0">
                <a:ea typeface="ＭＳ Ｐゴシック" pitchFamily="34" charset="-128"/>
              </a:rPr>
            </a:br>
            <a:r>
              <a:rPr lang="en-GB" sz="2800" dirty="0" smtClean="0">
                <a:ea typeface="ＭＳ Ｐゴシック" pitchFamily="34" charset="-128"/>
              </a:rPr>
              <a:t>(George </a:t>
            </a:r>
            <a:r>
              <a:rPr lang="en-GB" sz="2800" dirty="0" err="1" smtClean="0">
                <a:ea typeface="ＭＳ Ｐゴシック" pitchFamily="34" charset="-128"/>
              </a:rPr>
              <a:t>Tsebelis</a:t>
            </a:r>
            <a:r>
              <a:rPr lang="en-GB" sz="2800" dirty="0" smtClean="0">
                <a:ea typeface="ＭＳ Ｐゴシック" pitchFamily="34" charset="-128"/>
              </a:rPr>
              <a:t>, 2002)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41438"/>
            <a:ext cx="7881938" cy="4931878"/>
          </a:xfrm>
        </p:spPr>
        <p:txBody>
          <a:bodyPr/>
          <a:lstStyle/>
          <a:p>
            <a:pPr marL="266700" indent="-266700">
              <a:buFontTx/>
              <a:buNone/>
              <a:tabLst>
                <a:tab pos="261938" algn="l"/>
                <a:tab pos="542925" algn="l"/>
              </a:tabLst>
            </a:pPr>
            <a:endParaRPr lang="en-GB" sz="2000" b="1" dirty="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  <a:tab pos="542925" algn="l"/>
              </a:tabLst>
            </a:pPr>
            <a:r>
              <a:rPr lang="en-GB" sz="2000" b="1" dirty="0" smtClean="0">
                <a:solidFill>
                  <a:srgbClr val="EA5C00"/>
                </a:solidFill>
                <a:ea typeface="ＭＳ Ｐゴシック" pitchFamily="34" charset="-128"/>
              </a:rPr>
              <a:t>Agenda-setting power</a:t>
            </a:r>
          </a:p>
          <a:p>
            <a:pPr marL="266700" indent="-266700">
              <a:buFontTx/>
              <a:buNone/>
              <a:tabLst>
                <a:tab pos="261938" algn="l"/>
                <a:tab pos="542925" algn="l"/>
              </a:tabLst>
            </a:pPr>
            <a:r>
              <a:rPr lang="en-GB" sz="2000" dirty="0" smtClean="0">
                <a:ea typeface="ＭＳ Ｐゴシック" pitchFamily="34" charset="-128"/>
              </a:rPr>
              <a:t>the right to make a proposal (at the beginning of the </a:t>
            </a:r>
            <a:br>
              <a:rPr lang="en-GB" sz="2000" dirty="0" smtClean="0">
                <a:ea typeface="ＭＳ Ｐゴシック" pitchFamily="34" charset="-128"/>
              </a:rPr>
            </a:br>
            <a:r>
              <a:rPr lang="en-GB" sz="2000" dirty="0" smtClean="0">
                <a:ea typeface="ＭＳ Ｐゴシック" pitchFamily="34" charset="-128"/>
              </a:rPr>
              <a:t>policy process), or to propose an amendment</a:t>
            </a:r>
          </a:p>
          <a:p>
            <a:pPr marL="266700" indent="-266700">
              <a:buFontTx/>
              <a:buNone/>
              <a:tabLst>
                <a:tab pos="261938" algn="l"/>
                <a:tab pos="542925" algn="l"/>
              </a:tabLst>
            </a:pPr>
            <a:r>
              <a:rPr lang="en-GB" sz="2000" i="1" dirty="0" smtClean="0">
                <a:ea typeface="ＭＳ Ｐゴシック" pitchFamily="34" charset="-128"/>
              </a:rPr>
              <a:t>e.g. the government in a parliamentary system</a:t>
            </a:r>
          </a:p>
          <a:p>
            <a:pPr marL="266700" indent="-266700">
              <a:buFontTx/>
              <a:buNone/>
              <a:tabLst>
                <a:tab pos="261938" algn="l"/>
                <a:tab pos="542925" algn="l"/>
              </a:tabLst>
            </a:pPr>
            <a:endParaRPr lang="en-GB" sz="2000" dirty="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  <a:tab pos="542925" algn="l"/>
              </a:tabLst>
            </a:pPr>
            <a:endParaRPr lang="en-GB" sz="2000" dirty="0" smtClean="0">
              <a:solidFill>
                <a:srgbClr val="EA5C00"/>
              </a:solidFill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  <a:tab pos="542925" algn="l"/>
              </a:tabLst>
            </a:pPr>
            <a:r>
              <a:rPr lang="en-GB" sz="2000" b="1" dirty="0" smtClean="0">
                <a:solidFill>
                  <a:srgbClr val="EA5C00"/>
                </a:solidFill>
                <a:ea typeface="ＭＳ Ｐゴシック" pitchFamily="34" charset="-128"/>
              </a:rPr>
              <a:t>Veto power</a:t>
            </a:r>
          </a:p>
          <a:p>
            <a:pPr marL="266700" indent="-266700">
              <a:buFontTx/>
              <a:buNone/>
              <a:tabLst>
                <a:tab pos="261938" algn="l"/>
                <a:tab pos="542925" algn="l"/>
              </a:tabLst>
            </a:pPr>
            <a:r>
              <a:rPr lang="en-GB" sz="2000" dirty="0" smtClean="0">
                <a:ea typeface="ＭＳ Ｐゴシック" pitchFamily="34" charset="-128"/>
              </a:rPr>
              <a:t>the right to block a proposal</a:t>
            </a:r>
          </a:p>
          <a:p>
            <a:pPr marL="266700" indent="-266700">
              <a:buFontTx/>
              <a:buNone/>
              <a:tabLst>
                <a:tab pos="261938" algn="l"/>
                <a:tab pos="542925" algn="l"/>
              </a:tabLst>
            </a:pPr>
            <a:r>
              <a:rPr lang="en-GB" sz="2000" i="1" dirty="0" smtClean="0">
                <a:ea typeface="ＭＳ Ｐゴシック" pitchFamily="34" charset="-128"/>
              </a:rPr>
              <a:t>e.g. 	the median member of a parliament</a:t>
            </a:r>
            <a:br>
              <a:rPr lang="en-GB" sz="2000" i="1" dirty="0" smtClean="0">
                <a:ea typeface="ＭＳ Ｐゴシック" pitchFamily="34" charset="-128"/>
              </a:rPr>
            </a:br>
            <a:r>
              <a:rPr lang="en-GB" sz="2000" i="1" dirty="0" smtClean="0">
                <a:ea typeface="ＭＳ Ｐゴシック" pitchFamily="34" charset="-128"/>
              </a:rPr>
              <a:t>	a party in a coalition government</a:t>
            </a:r>
            <a:br>
              <a:rPr lang="en-GB" sz="2000" i="1" dirty="0" smtClean="0">
                <a:ea typeface="ＭＳ Ｐゴシック" pitchFamily="34" charset="-128"/>
              </a:rPr>
            </a:br>
            <a:r>
              <a:rPr lang="en-GB" sz="2000" i="1" dirty="0" smtClean="0">
                <a:ea typeface="ＭＳ Ｐゴシック" pitchFamily="34" charset="-128"/>
              </a:rPr>
              <a:t>	the median member of a second chamber</a:t>
            </a:r>
            <a:r>
              <a:rPr lang="en-GB" sz="2000" b="1" dirty="0" smtClean="0">
                <a:ea typeface="ＭＳ Ｐゴシック" pitchFamily="34" charset="-128"/>
              </a:rPr>
              <a:t/>
            </a:r>
            <a:br>
              <a:rPr lang="en-GB" sz="2000" b="1" dirty="0" smtClean="0">
                <a:ea typeface="ＭＳ Ｐゴシック" pitchFamily="34" charset="-128"/>
              </a:rPr>
            </a:br>
            <a:r>
              <a:rPr lang="en-GB" sz="2000" b="1" dirty="0" smtClean="0">
                <a:ea typeface="ＭＳ Ｐゴシック" pitchFamily="34" charset="-128"/>
              </a:rPr>
              <a:t>	</a:t>
            </a:r>
            <a:r>
              <a:rPr lang="en-GB" sz="2000" i="1" dirty="0" smtClean="0">
                <a:ea typeface="ＭＳ Ｐゴシック" pitchFamily="34" charset="-128"/>
              </a:rPr>
              <a:t>a Supreme Court</a:t>
            </a:r>
            <a:br>
              <a:rPr lang="en-GB" sz="2000" i="1" dirty="0" smtClean="0">
                <a:ea typeface="ＭＳ Ｐゴシック" pitchFamily="34" charset="-128"/>
              </a:rPr>
            </a:br>
            <a:r>
              <a:rPr lang="en-GB" sz="2000" i="1" dirty="0" smtClean="0">
                <a:ea typeface="ＭＳ Ｐゴシック" pitchFamily="34" charset="-128"/>
              </a:rPr>
              <a:t>	the median voter in a referendum</a:t>
            </a:r>
            <a:endParaRPr lang="en-US" sz="2000" i="1" dirty="0" smtClean="0">
              <a:ea typeface="ＭＳ Ｐゴシック" pitchFamily="34" charset="-128"/>
            </a:endParaRPr>
          </a:p>
        </p:txBody>
      </p:sp>
      <p:pic>
        <p:nvPicPr>
          <p:cNvPr id="18436" name="Picture 5" descr="gtsebel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0"/>
            <a:ext cx="1905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5343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12763"/>
            <a:ext cx="7772400" cy="971550"/>
          </a:xfrm>
        </p:spPr>
        <p:txBody>
          <a:bodyPr>
            <a:normAutofit fontScale="90000"/>
          </a:bodyPr>
          <a:lstStyle/>
          <a:p>
            <a:r>
              <a:rPr lang="en-GB" sz="3800" dirty="0" smtClean="0">
                <a:ea typeface="ＭＳ Ｐゴシック" pitchFamily="34" charset="-128"/>
              </a:rPr>
              <a:t>Majoritarian Government</a:t>
            </a:r>
            <a:r>
              <a:rPr lang="en-GB" sz="3200" dirty="0" smtClean="0">
                <a:ea typeface="ＭＳ Ｐゴシック" pitchFamily="34" charset="-128"/>
              </a:rPr>
              <a:t/>
            </a:r>
            <a:br>
              <a:rPr lang="en-GB" sz="3200" dirty="0" smtClean="0">
                <a:ea typeface="ＭＳ Ｐゴシック" pitchFamily="34" charset="-128"/>
              </a:rPr>
            </a:br>
            <a:r>
              <a:rPr lang="en-GB" sz="3200" dirty="0">
                <a:ea typeface="ＭＳ Ｐゴシック" pitchFamily="34" charset="-128"/>
              </a:rPr>
              <a:t>-</a:t>
            </a:r>
            <a:r>
              <a:rPr lang="en-GB" sz="3200" dirty="0" smtClean="0">
                <a:ea typeface="ＭＳ Ｐゴシック" pitchFamily="34" charset="-128"/>
              </a:rPr>
              <a:t>&gt; “dictatorship” of the Majority </a:t>
            </a:r>
            <a:r>
              <a:rPr lang="en-GB" sz="3200" dirty="0">
                <a:ea typeface="ＭＳ Ｐゴシック" pitchFamily="34" charset="-128"/>
              </a:rPr>
              <a:t>P</a:t>
            </a:r>
            <a:r>
              <a:rPr lang="en-GB" sz="3200" dirty="0" smtClean="0">
                <a:ea typeface="ＭＳ Ｐゴシック" pitchFamily="34" charset="-128"/>
              </a:rPr>
              <a:t>arty</a:t>
            </a:r>
          </a:p>
        </p:txBody>
      </p:sp>
      <p:sp>
        <p:nvSpPr>
          <p:cNvPr id="19459" name="Line 3"/>
          <p:cNvSpPr>
            <a:spLocks noChangeShapeType="1"/>
          </p:cNvSpPr>
          <p:nvPr/>
        </p:nvSpPr>
        <p:spPr bwMode="auto">
          <a:xfrm>
            <a:off x="2087563" y="4545013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28813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39608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46085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4968875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5832475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2663825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A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4464050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C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3816350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B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5688013" y="468947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0070C0"/>
                </a:solidFill>
              </a:rPr>
              <a:t>E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4824413" y="468947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dirty="0">
                <a:solidFill>
                  <a:srgbClr val="0070C0"/>
                </a:solidFill>
              </a:rPr>
              <a:t>D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1223963" y="4400550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Left</a:t>
            </a:r>
            <a:endParaRPr lang="en-US"/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6696075" y="440055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Right</a:t>
            </a:r>
            <a:endParaRPr lang="en-US"/>
          </a:p>
        </p:txBody>
      </p:sp>
      <p:sp>
        <p:nvSpPr>
          <p:cNvPr id="19472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395787"/>
          </a:xfrm>
          <a:noFill/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Assumptions:</a:t>
            </a:r>
            <a:br>
              <a:rPr lang="en-GB" sz="1800" b="1" dirty="0" smtClean="0">
                <a:ea typeface="ＭＳ Ｐゴシック" pitchFamily="34" charset="-128"/>
              </a:rPr>
            </a:br>
            <a:r>
              <a:rPr lang="en-GB" sz="1800" dirty="0" smtClean="0">
                <a:ea typeface="ＭＳ Ｐゴシック" pitchFamily="34" charset="-128"/>
              </a:rPr>
              <a:t>	A, B &amp; C are in the Left party, and D &amp; E are in the Right party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dirty="0">
                <a:ea typeface="ＭＳ Ｐゴシック" pitchFamily="34" charset="-128"/>
              </a:rPr>
              <a:t>	</a:t>
            </a:r>
            <a:r>
              <a:rPr lang="en-GB" sz="1800" dirty="0" smtClean="0">
                <a:ea typeface="ＭＳ Ｐゴシック" pitchFamily="34" charset="-128"/>
              </a:rPr>
              <a:t>B is the Leader of the Left party </a:t>
            </a:r>
            <a:r>
              <a:rPr lang="en-GB" sz="1800" b="1" dirty="0" smtClean="0">
                <a:ea typeface="ＭＳ Ｐゴシック" pitchFamily="34" charset="-128"/>
              </a:rPr>
              <a:t>(the agenda-setter)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	=&gt; if there is party cohesion, B is the dictator</a:t>
            </a:r>
            <a:r>
              <a:rPr lang="en-GB" sz="1800" b="1" dirty="0" smtClean="0">
                <a:ea typeface="ＭＳ Ｐゴシック" pitchFamily="34" charset="-128"/>
              </a:rPr>
              <a:t>			</a:t>
            </a:r>
            <a:endParaRPr lang="en-US" sz="1800" b="1" dirty="0" smtClean="0">
              <a:ea typeface="ＭＳ Ｐゴシック" pitchFamily="34" charset="-128"/>
            </a:endParaRPr>
          </a:p>
        </p:txBody>
      </p:sp>
      <p:sp>
        <p:nvSpPr>
          <p:cNvPr id="359445" name="Line 21"/>
          <p:cNvSpPr>
            <a:spLocks noChangeShapeType="1"/>
          </p:cNvSpPr>
          <p:nvPr/>
        </p:nvSpPr>
        <p:spPr bwMode="auto">
          <a:xfrm>
            <a:off x="5184775" y="3752850"/>
            <a:ext cx="0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9446" name="Text Box 22"/>
          <p:cNvSpPr txBox="1">
            <a:spLocks noChangeArrowheads="1"/>
          </p:cNvSpPr>
          <p:nvPr/>
        </p:nvSpPr>
        <p:spPr bwMode="auto">
          <a:xfrm>
            <a:off x="4824413" y="3392488"/>
            <a:ext cx="7921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SQ</a:t>
            </a:r>
            <a:endParaRPr lang="en-US" i="1"/>
          </a:p>
        </p:txBody>
      </p:sp>
      <p:sp>
        <p:nvSpPr>
          <p:cNvPr id="359449" name="Line 25"/>
          <p:cNvSpPr>
            <a:spLocks noChangeShapeType="1"/>
          </p:cNvSpPr>
          <p:nvPr/>
        </p:nvSpPr>
        <p:spPr bwMode="auto">
          <a:xfrm>
            <a:off x="3959225" y="3752850"/>
            <a:ext cx="0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9450" name="Text Box 26"/>
          <p:cNvSpPr txBox="1">
            <a:spLocks noChangeArrowheads="1"/>
          </p:cNvSpPr>
          <p:nvPr/>
        </p:nvSpPr>
        <p:spPr bwMode="auto">
          <a:xfrm>
            <a:off x="3562350" y="3392488"/>
            <a:ext cx="7921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X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1358640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45" grpId="0" animBg="1"/>
      <p:bldP spid="359445" grpId="1" animBg="1"/>
      <p:bldP spid="359446" grpId="0"/>
      <p:bldP spid="359446" grpId="1"/>
      <p:bldP spid="359449" grpId="0" animBg="1"/>
      <p:bldP spid="359449" grpId="1" animBg="1"/>
      <p:bldP spid="359450" grpId="0"/>
      <p:bldP spid="35945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12763"/>
            <a:ext cx="7772400" cy="971550"/>
          </a:xfrm>
        </p:spPr>
        <p:txBody>
          <a:bodyPr>
            <a:normAutofit fontScale="90000"/>
          </a:bodyPr>
          <a:lstStyle/>
          <a:p>
            <a:r>
              <a:rPr lang="en-GB" sz="3800" dirty="0" smtClean="0">
                <a:ea typeface="ＭＳ Ｐゴシック" pitchFamily="34" charset="-128"/>
              </a:rPr>
              <a:t>Consensus Government</a:t>
            </a:r>
            <a:r>
              <a:rPr lang="en-GB" sz="3200" b="1" dirty="0" smtClean="0">
                <a:ea typeface="ＭＳ Ｐゴシック" pitchFamily="34" charset="-128"/>
              </a:rPr>
              <a:t/>
            </a:r>
            <a:br>
              <a:rPr lang="en-GB" sz="3200" b="1" dirty="0" smtClean="0">
                <a:ea typeface="ＭＳ Ｐゴシック" pitchFamily="34" charset="-128"/>
              </a:rPr>
            </a:br>
            <a:r>
              <a:rPr lang="en-GB" sz="3200" b="1" dirty="0" smtClean="0">
                <a:ea typeface="ＭＳ Ｐゴシック" pitchFamily="34" charset="-128"/>
              </a:rPr>
              <a:t>-&gt; </a:t>
            </a:r>
            <a:r>
              <a:rPr lang="en-GB" sz="3200" dirty="0" smtClean="0">
                <a:ea typeface="ＭＳ Ｐゴシック" pitchFamily="34" charset="-128"/>
              </a:rPr>
              <a:t>compromise, but possible “gridlock”</a:t>
            </a:r>
          </a:p>
        </p:txBody>
      </p:sp>
      <p:sp>
        <p:nvSpPr>
          <p:cNvPr id="20483" name="Line 3"/>
          <p:cNvSpPr>
            <a:spLocks noChangeShapeType="1"/>
          </p:cNvSpPr>
          <p:nvPr/>
        </p:nvSpPr>
        <p:spPr bwMode="auto">
          <a:xfrm>
            <a:off x="2087563" y="4545013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28813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39608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46085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4968875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5832475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663825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A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4464050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9800"/>
                </a:solidFill>
              </a:rPr>
              <a:t>C</a:t>
            </a:r>
            <a:endParaRPr lang="en-US">
              <a:solidFill>
                <a:srgbClr val="FF9800"/>
              </a:solidFill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3816350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B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5688013" y="468947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0070C0"/>
                </a:solidFill>
              </a:rPr>
              <a:t>E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4824413" y="468947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dirty="0">
                <a:solidFill>
                  <a:srgbClr val="0070C0"/>
                </a:solidFill>
              </a:rPr>
              <a:t>D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1223963" y="4400550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Left</a:t>
            </a:r>
            <a:endParaRPr lang="en-US"/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6696075" y="440055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Right</a:t>
            </a:r>
            <a:endParaRPr lang="en-US"/>
          </a:p>
        </p:txBody>
      </p:sp>
      <p:sp>
        <p:nvSpPr>
          <p:cNvPr id="365584" name="Line 16"/>
          <p:cNvSpPr>
            <a:spLocks noChangeShapeType="1"/>
          </p:cNvSpPr>
          <p:nvPr/>
        </p:nvSpPr>
        <p:spPr bwMode="auto">
          <a:xfrm>
            <a:off x="4140200" y="3752850"/>
            <a:ext cx="0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5585" name="Text Box 17"/>
          <p:cNvSpPr txBox="1">
            <a:spLocks noChangeArrowheads="1"/>
          </p:cNvSpPr>
          <p:nvPr/>
        </p:nvSpPr>
        <p:spPr bwMode="auto">
          <a:xfrm>
            <a:off x="3743325" y="342900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X</a:t>
            </a:r>
            <a:endParaRPr lang="en-US" i="1"/>
          </a:p>
        </p:txBody>
      </p:sp>
      <p:sp>
        <p:nvSpPr>
          <p:cNvPr id="20498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395787"/>
          </a:xfrm>
          <a:noFill/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Assumptions:</a:t>
            </a:r>
            <a:br>
              <a:rPr lang="en-GB" sz="1800" b="1" dirty="0" smtClean="0">
                <a:ea typeface="ＭＳ Ｐゴシック" pitchFamily="34" charset="-128"/>
              </a:rPr>
            </a:br>
            <a:r>
              <a:rPr lang="en-GB" sz="1800" dirty="0" smtClean="0">
                <a:ea typeface="ＭＳ Ｐゴシック" pitchFamily="34" charset="-128"/>
              </a:rPr>
              <a:t>	A &amp; B are in the Left party, C is in the Centre party 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dirty="0">
                <a:ea typeface="ＭＳ Ｐゴシック" pitchFamily="34" charset="-128"/>
              </a:rPr>
              <a:t>	</a:t>
            </a:r>
            <a:r>
              <a:rPr lang="en-GB" sz="1800" dirty="0" smtClean="0">
                <a:ea typeface="ＭＳ Ｐゴシック" pitchFamily="34" charset="-128"/>
              </a:rPr>
              <a:t>The Left party and Centre party are in coalition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dirty="0">
                <a:ea typeface="ＭＳ Ｐゴシック" pitchFamily="34" charset="-128"/>
              </a:rPr>
              <a:t>	</a:t>
            </a:r>
            <a:r>
              <a:rPr lang="en-GB" sz="1800" dirty="0" smtClean="0">
                <a:ea typeface="ＭＳ Ｐゴシック" pitchFamily="34" charset="-128"/>
              </a:rPr>
              <a:t>B is the Prime Minister </a:t>
            </a:r>
            <a:r>
              <a:rPr lang="en-GB" sz="1800" b="1" dirty="0" smtClean="0">
                <a:ea typeface="ＭＳ Ｐゴシック" pitchFamily="34" charset="-128"/>
              </a:rPr>
              <a:t>(the agenda-setter)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	=&gt; B has to make a compromise proposal, because C is a </a:t>
            </a:r>
            <a:r>
              <a:rPr lang="en-GB" sz="1800" b="1" dirty="0" smtClean="0">
                <a:ea typeface="ＭＳ Ｐゴシック" pitchFamily="34" charset="-128"/>
              </a:rPr>
              <a:t>veto player	</a:t>
            </a:r>
            <a:endParaRPr lang="en-US" sz="1800" b="1" dirty="0" smtClean="0">
              <a:ea typeface="ＭＳ Ｐゴシック" pitchFamily="34" charset="-128"/>
            </a:endParaRPr>
          </a:p>
        </p:txBody>
      </p:sp>
      <p:sp>
        <p:nvSpPr>
          <p:cNvPr id="365589" name="Line 21"/>
          <p:cNvSpPr>
            <a:spLocks noChangeShapeType="1"/>
          </p:cNvSpPr>
          <p:nvPr/>
        </p:nvSpPr>
        <p:spPr bwMode="auto">
          <a:xfrm>
            <a:off x="4140200" y="5121275"/>
            <a:ext cx="1046163" cy="1588"/>
          </a:xfrm>
          <a:prstGeom prst="line">
            <a:avLst/>
          </a:prstGeom>
          <a:noFill/>
          <a:ln w="152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5590" name="Text Box 22"/>
          <p:cNvSpPr txBox="1">
            <a:spLocks noChangeArrowheads="1"/>
          </p:cNvSpPr>
          <p:nvPr/>
        </p:nvSpPr>
        <p:spPr bwMode="auto">
          <a:xfrm>
            <a:off x="3527425" y="5229225"/>
            <a:ext cx="29162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sz="1600" i="1"/>
              <a:t>set of policies that C prefers to the status quo</a:t>
            </a:r>
            <a:br>
              <a:rPr lang="en-GB" sz="1600" i="1"/>
            </a:br>
            <a:r>
              <a:rPr lang="en-GB" sz="1600" i="1"/>
              <a:t>(‘winset’)</a:t>
            </a:r>
            <a:endParaRPr lang="en-US" sz="1600" i="1"/>
          </a:p>
        </p:txBody>
      </p:sp>
      <p:sp>
        <p:nvSpPr>
          <p:cNvPr id="365593" name="Line 25"/>
          <p:cNvSpPr>
            <a:spLocks noChangeShapeType="1"/>
          </p:cNvSpPr>
          <p:nvPr/>
        </p:nvSpPr>
        <p:spPr bwMode="auto">
          <a:xfrm>
            <a:off x="5184775" y="3752850"/>
            <a:ext cx="0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5594" name="Text Box 26"/>
          <p:cNvSpPr txBox="1">
            <a:spLocks noChangeArrowheads="1"/>
          </p:cNvSpPr>
          <p:nvPr/>
        </p:nvSpPr>
        <p:spPr bwMode="auto">
          <a:xfrm>
            <a:off x="4824413" y="3392488"/>
            <a:ext cx="7921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SQ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2655146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584" grpId="0" animBg="1"/>
      <p:bldP spid="365584" grpId="1" animBg="1"/>
      <p:bldP spid="365585" grpId="0"/>
      <p:bldP spid="365585" grpId="1"/>
      <p:bldP spid="365589" grpId="0" animBg="1"/>
      <p:bldP spid="365590" grpId="0"/>
      <p:bldP spid="365593" grpId="0" animBg="1"/>
      <p:bldP spid="365593" grpId="1" animBg="1"/>
      <p:bldP spid="365594" grpId="0"/>
      <p:bldP spid="36559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12763"/>
            <a:ext cx="7772400" cy="971550"/>
          </a:xfrm>
        </p:spPr>
        <p:txBody>
          <a:bodyPr>
            <a:normAutofit fontScale="90000"/>
          </a:bodyPr>
          <a:lstStyle/>
          <a:p>
            <a:r>
              <a:rPr lang="en-GB" sz="3800" dirty="0" smtClean="0">
                <a:ea typeface="ＭＳ Ｐゴシック" pitchFamily="34" charset="-128"/>
              </a:rPr>
              <a:t>Consensus Government</a:t>
            </a:r>
            <a:r>
              <a:rPr lang="en-GB" sz="3200" dirty="0" smtClean="0">
                <a:ea typeface="ＭＳ Ｐゴシック" pitchFamily="34" charset="-128"/>
              </a:rPr>
              <a:t/>
            </a:r>
            <a:br>
              <a:rPr lang="en-GB" sz="3200" dirty="0" smtClean="0">
                <a:ea typeface="ＭＳ Ｐゴシック" pitchFamily="34" charset="-128"/>
              </a:rPr>
            </a:br>
            <a:r>
              <a:rPr lang="en-GB" sz="3200" dirty="0" smtClean="0">
                <a:ea typeface="ＭＳ Ｐゴシック" pitchFamily="34" charset="-128"/>
              </a:rPr>
              <a:t>-&gt; compromise, but possible “gridlock”</a:t>
            </a:r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>
            <a:off x="2087563" y="4545013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28813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39608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6085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4968875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5832475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2663825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A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4464050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9800"/>
                </a:solidFill>
              </a:rPr>
              <a:t>C</a:t>
            </a:r>
            <a:endParaRPr lang="en-US">
              <a:solidFill>
                <a:srgbClr val="FF9800"/>
              </a:solidFill>
            </a:endParaRP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3816350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B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5688013" y="468947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0070C0"/>
                </a:solidFill>
              </a:rPr>
              <a:t>E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4824413" y="468947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dirty="0">
                <a:solidFill>
                  <a:srgbClr val="0070C0"/>
                </a:solidFill>
              </a:rPr>
              <a:t>D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1223963" y="4400550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Left</a:t>
            </a:r>
            <a:endParaRPr lang="en-US"/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6696075" y="440055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Right</a:t>
            </a:r>
            <a:endParaRPr lang="en-US"/>
          </a:p>
        </p:txBody>
      </p:sp>
      <p:sp>
        <p:nvSpPr>
          <p:cNvPr id="21520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395787"/>
          </a:xfrm>
          <a:noFill/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Assumptions:</a:t>
            </a:r>
            <a:br>
              <a:rPr lang="en-GB" sz="1800" b="1" dirty="0" smtClean="0">
                <a:ea typeface="ＭＳ Ｐゴシック" pitchFamily="34" charset="-128"/>
              </a:rPr>
            </a:br>
            <a:r>
              <a:rPr lang="en-GB" sz="1800" dirty="0" smtClean="0">
                <a:ea typeface="ＭＳ Ｐゴシック" pitchFamily="34" charset="-128"/>
              </a:rPr>
              <a:t>	A &amp; B are in the Left party, C is in the Centre party 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dirty="0">
                <a:ea typeface="ＭＳ Ｐゴシック" pitchFamily="34" charset="-128"/>
              </a:rPr>
              <a:t>	</a:t>
            </a:r>
            <a:r>
              <a:rPr lang="en-GB" sz="1800" dirty="0" smtClean="0">
                <a:ea typeface="ＭＳ Ｐゴシック" pitchFamily="34" charset="-128"/>
              </a:rPr>
              <a:t>The Left party and Centre party are in coalition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dirty="0">
                <a:ea typeface="ＭＳ Ｐゴシック" pitchFamily="34" charset="-128"/>
              </a:rPr>
              <a:t>	</a:t>
            </a:r>
            <a:r>
              <a:rPr lang="en-GB" sz="1800" dirty="0" smtClean="0">
                <a:ea typeface="ＭＳ Ｐゴシック" pitchFamily="34" charset="-128"/>
              </a:rPr>
              <a:t>B is the Prime Minister </a:t>
            </a:r>
            <a:r>
              <a:rPr lang="en-GB" sz="1800" b="1" dirty="0" smtClean="0">
                <a:ea typeface="ＭＳ Ｐゴシック" pitchFamily="34" charset="-128"/>
              </a:rPr>
              <a:t>(the agenda-setter)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	=&gt; B has to make a compromise proposal, because C is a </a:t>
            </a:r>
            <a:r>
              <a:rPr lang="en-GB" sz="1800" b="1" dirty="0" smtClean="0">
                <a:ea typeface="ＭＳ Ｐゴシック" pitchFamily="34" charset="-128"/>
              </a:rPr>
              <a:t>veto player</a:t>
            </a:r>
            <a:r>
              <a:rPr lang="en-GB" sz="1800" dirty="0" smtClean="0">
                <a:ea typeface="ＭＳ Ｐゴシック" pitchFamily="34" charset="-128"/>
              </a:rPr>
              <a:t> </a:t>
            </a:r>
            <a:r>
              <a:rPr lang="en-GB" sz="1800" b="1" dirty="0" smtClean="0">
                <a:ea typeface="ＭＳ Ｐゴシック" pitchFamily="34" charset="-128"/>
              </a:rPr>
              <a:t>	</a:t>
            </a:r>
            <a:endParaRPr lang="en-US" sz="1800" b="1" dirty="0" smtClean="0">
              <a:ea typeface="ＭＳ Ｐゴシック" pitchFamily="34" charset="-128"/>
            </a:endParaRPr>
          </a:p>
        </p:txBody>
      </p:sp>
      <p:sp>
        <p:nvSpPr>
          <p:cNvPr id="367637" name="Line 21"/>
          <p:cNvSpPr>
            <a:spLocks noChangeShapeType="1"/>
          </p:cNvSpPr>
          <p:nvPr/>
        </p:nvSpPr>
        <p:spPr bwMode="auto">
          <a:xfrm>
            <a:off x="3959225" y="5121275"/>
            <a:ext cx="649288" cy="0"/>
          </a:xfrm>
          <a:prstGeom prst="line">
            <a:avLst/>
          </a:prstGeom>
          <a:noFill/>
          <a:ln w="152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7638" name="Text Box 22"/>
          <p:cNvSpPr txBox="1">
            <a:spLocks noChangeArrowheads="1"/>
          </p:cNvSpPr>
          <p:nvPr/>
        </p:nvSpPr>
        <p:spPr bwMode="auto">
          <a:xfrm>
            <a:off x="3024188" y="5265738"/>
            <a:ext cx="2916237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sz="1600" i="1"/>
              <a:t>set of status quo policies that B and C cannot agree to change</a:t>
            </a:r>
            <a:br>
              <a:rPr lang="en-GB" sz="1600" i="1"/>
            </a:br>
            <a:r>
              <a:rPr lang="en-GB" sz="1600" i="1"/>
              <a:t>(‘gridlock interval’)</a:t>
            </a:r>
            <a:endParaRPr lang="en-US" sz="1600" i="1"/>
          </a:p>
        </p:txBody>
      </p:sp>
    </p:spTree>
    <p:extLst>
      <p:ext uri="{BB962C8B-B14F-4D97-AF65-F5344CB8AC3E}">
        <p14:creationId xmlns:p14="http://schemas.microsoft.com/office/powerpoint/2010/main" val="4174546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37" grpId="0" animBg="1"/>
      <p:bldP spid="3676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house-of-commons5465678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50"/>
            <a:ext cx="4498975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6" descr="united+states+senate+flo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65488"/>
            <a:ext cx="4500563" cy="300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8" descr="http://sosglasgow.files.wordpress.com/2009/06/scottish-parliament-larg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200" y="3246438"/>
            <a:ext cx="4575175" cy="304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20" descr="http://c0462681.cdn.cloudfiles.rackspacecloud.com/Danish_Parliament_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0" y="63500"/>
            <a:ext cx="4460875" cy="297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2688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12763"/>
            <a:ext cx="7772400" cy="971550"/>
          </a:xfrm>
        </p:spPr>
        <p:txBody>
          <a:bodyPr>
            <a:normAutofit fontScale="90000"/>
          </a:bodyPr>
          <a:lstStyle/>
          <a:p>
            <a:r>
              <a:rPr lang="en-GB" sz="3800" dirty="0" smtClean="0">
                <a:ea typeface="ＭＳ Ｐゴシック" pitchFamily="34" charset="-128"/>
              </a:rPr>
              <a:t>Consensus Government</a:t>
            </a:r>
            <a:r>
              <a:rPr lang="en-GB" sz="3200" dirty="0" smtClean="0">
                <a:ea typeface="ＭＳ Ｐゴシック" pitchFamily="34" charset="-128"/>
              </a:rPr>
              <a:t/>
            </a:r>
            <a:br>
              <a:rPr lang="en-GB" sz="3200" dirty="0" smtClean="0">
                <a:ea typeface="ＭＳ Ｐゴシック" pitchFamily="34" charset="-128"/>
              </a:rPr>
            </a:br>
            <a:r>
              <a:rPr lang="en-GB" sz="3200" dirty="0" smtClean="0">
                <a:ea typeface="ＭＳ Ｐゴシック" pitchFamily="34" charset="-128"/>
              </a:rPr>
              <a:t>-&gt; compromise, but possible “gridlock”</a:t>
            </a:r>
          </a:p>
        </p:txBody>
      </p:sp>
      <p:sp>
        <p:nvSpPr>
          <p:cNvPr id="22531" name="Line 3"/>
          <p:cNvSpPr>
            <a:spLocks noChangeShapeType="1"/>
          </p:cNvSpPr>
          <p:nvPr/>
        </p:nvSpPr>
        <p:spPr bwMode="auto">
          <a:xfrm>
            <a:off x="2087563" y="4545013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28813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3384550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4608513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4968875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5832475" y="45450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2663825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A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4464050" y="468947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9800"/>
                </a:solidFill>
              </a:rPr>
              <a:t>C</a:t>
            </a:r>
            <a:endParaRPr lang="en-US">
              <a:solidFill>
                <a:srgbClr val="FF9800"/>
              </a:solidFill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3240088" y="468947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B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5688013" y="468947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>
                <a:solidFill>
                  <a:srgbClr val="0070C0"/>
                </a:solidFill>
              </a:rPr>
              <a:t>E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4824413" y="468947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dirty="0">
                <a:solidFill>
                  <a:srgbClr val="0070C0"/>
                </a:solidFill>
              </a:rPr>
              <a:t>D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1223963" y="4400550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Left</a:t>
            </a:r>
            <a:endParaRPr lang="en-US"/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6696075" y="440055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Right</a:t>
            </a:r>
            <a:endParaRPr lang="en-US"/>
          </a:p>
        </p:txBody>
      </p:sp>
      <p:sp>
        <p:nvSpPr>
          <p:cNvPr id="22544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395787"/>
          </a:xfrm>
          <a:noFill/>
        </p:spPr>
        <p:txBody>
          <a:bodyPr/>
          <a:lstStyle/>
          <a:p>
            <a:pPr marL="0" indent="0">
              <a:buFontTx/>
              <a:buNone/>
              <a:tabLst>
                <a:tab pos="261938" algn="l"/>
              </a:tabLst>
            </a:pPr>
            <a:r>
              <a:rPr lang="en-GB" sz="1800" b="1" smtClean="0">
                <a:ea typeface="ＭＳ Ｐゴシック" pitchFamily="34" charset="-128"/>
              </a:rPr>
              <a:t>But, bigger distance between ‘veto players’</a:t>
            </a:r>
            <a:br>
              <a:rPr lang="en-GB" sz="1800" b="1" smtClean="0">
                <a:ea typeface="ＭＳ Ｐゴシック" pitchFamily="34" charset="-128"/>
              </a:rPr>
            </a:br>
            <a:r>
              <a:rPr lang="en-GB" sz="1800" b="1" smtClean="0">
                <a:ea typeface="ＭＳ Ｐゴシック" pitchFamily="34" charset="-128"/>
              </a:rPr>
              <a:t>=&gt; bigger gridlock interval</a:t>
            </a:r>
            <a:r>
              <a:rPr lang="en-GB" sz="1800" smtClean="0">
                <a:ea typeface="ＭＳ Ｐゴシック" pitchFamily="34" charset="-128"/>
              </a:rPr>
              <a:t> </a:t>
            </a:r>
            <a:r>
              <a:rPr lang="en-GB" sz="1800" b="1" smtClean="0">
                <a:ea typeface="ＭＳ Ｐゴシック" pitchFamily="34" charset="-128"/>
              </a:rPr>
              <a:t>	</a:t>
            </a:r>
            <a:endParaRPr lang="en-US" sz="1800" b="1" smtClean="0">
              <a:ea typeface="ＭＳ Ｐゴシック" pitchFamily="34" charset="-128"/>
            </a:endParaRPr>
          </a:p>
        </p:txBody>
      </p:sp>
      <p:sp>
        <p:nvSpPr>
          <p:cNvPr id="373777" name="Line 17"/>
          <p:cNvSpPr>
            <a:spLocks noChangeShapeType="1"/>
          </p:cNvSpPr>
          <p:nvPr/>
        </p:nvSpPr>
        <p:spPr bwMode="auto">
          <a:xfrm>
            <a:off x="3384550" y="5121275"/>
            <a:ext cx="1223963" cy="0"/>
          </a:xfrm>
          <a:prstGeom prst="line">
            <a:avLst/>
          </a:prstGeom>
          <a:noFill/>
          <a:ln w="152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3778" name="Text Box 18"/>
          <p:cNvSpPr txBox="1">
            <a:spLocks noChangeArrowheads="1"/>
          </p:cNvSpPr>
          <p:nvPr/>
        </p:nvSpPr>
        <p:spPr bwMode="auto">
          <a:xfrm>
            <a:off x="3024188" y="5265738"/>
            <a:ext cx="2916237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sz="1600" i="1"/>
              <a:t>set of status quo policies that B and C cannot agree to change</a:t>
            </a:r>
            <a:br>
              <a:rPr lang="en-GB" sz="1600" i="1"/>
            </a:br>
            <a:r>
              <a:rPr lang="en-GB" sz="1600" i="1"/>
              <a:t>(‘gridlock interval’)</a:t>
            </a:r>
            <a:endParaRPr lang="en-US" sz="1600" i="1"/>
          </a:p>
        </p:txBody>
      </p:sp>
    </p:spTree>
    <p:extLst>
      <p:ext uri="{BB962C8B-B14F-4D97-AF65-F5344CB8AC3E}">
        <p14:creationId xmlns:p14="http://schemas.microsoft.com/office/powerpoint/2010/main" val="3312990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777" grpId="0" animBg="1"/>
      <p:bldP spid="37377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12763"/>
            <a:ext cx="7772400" cy="574675"/>
          </a:xfrm>
        </p:spPr>
        <p:txBody>
          <a:bodyPr>
            <a:noAutofit/>
          </a:bodyPr>
          <a:lstStyle/>
          <a:p>
            <a:r>
              <a:rPr lang="en-GB" dirty="0" err="1" smtClean="0">
                <a:ea typeface="ＭＳ Ｐゴシック" pitchFamily="34" charset="-128"/>
              </a:rPr>
              <a:t>Tsebelis’s</a:t>
            </a:r>
            <a:r>
              <a:rPr lang="en-GB" dirty="0" smtClean="0">
                <a:ea typeface="ＭＳ Ｐゴシック" pitchFamily="34" charset="-128"/>
              </a:rPr>
              <a:t> Two Main Propositions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41438"/>
            <a:ext cx="7881938" cy="4754562"/>
          </a:xfrm>
        </p:spPr>
        <p:txBody>
          <a:bodyPr/>
          <a:lstStyle/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2000" b="1" dirty="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1. More veto players =&gt; less policy change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dirty="0" smtClean="0">
                <a:ea typeface="ＭＳ Ｐゴシック" pitchFamily="34" charset="-128"/>
              </a:rPr>
              <a:t>	e.g. coalition government, presidential system, bicameralism, supreme court, central bank, referendum etc.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2000" dirty="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2000" b="1" dirty="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2. Bigger policy distance between veto players =&gt; less policy change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	</a:t>
            </a:r>
            <a:r>
              <a:rPr lang="en-GB" sz="2000" dirty="0" smtClean="0">
                <a:ea typeface="ＭＳ Ｐゴシック" pitchFamily="34" charset="-128"/>
              </a:rPr>
              <a:t>e.g. coalition government between two ideologically similar parties vs. coalition government between </a:t>
            </a:r>
            <a:r>
              <a:rPr lang="en-GB" sz="2000" smtClean="0">
                <a:ea typeface="ＭＳ Ｐゴシック" pitchFamily="34" charset="-128"/>
              </a:rPr>
              <a:t>two ideologically different </a:t>
            </a:r>
            <a:r>
              <a:rPr lang="en-GB" sz="2000" dirty="0" smtClean="0">
                <a:ea typeface="ＭＳ Ｐゴシック" pitchFamily="34" charset="-128"/>
              </a:rPr>
              <a:t>parties</a:t>
            </a:r>
            <a:endParaRPr lang="en-GB" sz="2000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1778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12763"/>
            <a:ext cx="7772400" cy="574675"/>
          </a:xfrm>
        </p:spPr>
        <p:txBody>
          <a:bodyPr>
            <a:noAutofit/>
          </a:bodyPr>
          <a:lstStyle/>
          <a:p>
            <a:r>
              <a:rPr lang="en-GB" sz="3200" dirty="0" smtClean="0">
                <a:ea typeface="ＭＳ Ｐゴシック" pitchFamily="34" charset="-128"/>
              </a:rPr>
              <a:t>Pros and Cons of Majoritarian and Consensus Models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759685"/>
            <a:ext cx="8064500" cy="4575175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  <a:tabLst>
                <a:tab pos="895350" algn="l"/>
                <a:tab pos="4219575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	Majoritarian	Consensus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895350" algn="l"/>
                <a:tab pos="4219575" algn="l"/>
              </a:tabLst>
            </a:pPr>
            <a:endParaRPr lang="en-GB" sz="2000" dirty="0" smtClean="0">
              <a:ea typeface="ＭＳ Ｐゴシック" pitchFamily="34" charset="-128"/>
            </a:endParaRPr>
          </a:p>
          <a:p>
            <a:pPr marL="0" indent="0">
              <a:lnSpc>
                <a:spcPct val="90000"/>
              </a:lnSpc>
              <a:buFontTx/>
              <a:buNone/>
              <a:tabLst>
                <a:tab pos="895350" algn="l"/>
                <a:tab pos="4219575" algn="l"/>
              </a:tabLst>
            </a:pPr>
            <a:r>
              <a:rPr lang="en-GB" sz="2000" b="1" i="1" dirty="0" smtClean="0">
                <a:ea typeface="ＭＳ Ｐゴシック" pitchFamily="34" charset="-128"/>
              </a:rPr>
              <a:t>Pros</a:t>
            </a:r>
            <a:r>
              <a:rPr lang="en-GB" sz="2000" dirty="0" smtClean="0">
                <a:ea typeface="ＭＳ Ｐゴシック" pitchFamily="34" charset="-128"/>
              </a:rPr>
              <a:t>	Decisive government	Slow &amp; deliberative decisions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895350" algn="l"/>
                <a:tab pos="4219575" algn="l"/>
              </a:tabLst>
            </a:pPr>
            <a:r>
              <a:rPr lang="en-GB" sz="2000" dirty="0" smtClean="0">
                <a:ea typeface="ＭＳ Ｐゴシック" pitchFamily="34" charset="-128"/>
              </a:rPr>
              <a:t>	Clear responsibility 	Broad political compromises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895350" algn="l"/>
                <a:tab pos="4219575" algn="l"/>
              </a:tabLst>
            </a:pPr>
            <a:r>
              <a:rPr lang="en-GB" sz="2000" dirty="0" smtClean="0">
                <a:ea typeface="ＭＳ Ｐゴシック" pitchFamily="34" charset="-128"/>
              </a:rPr>
              <a:t>	Electoral promises kept	Protection of minority interests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895350" algn="l"/>
                <a:tab pos="4219575" algn="l"/>
              </a:tabLst>
            </a:pPr>
            <a:r>
              <a:rPr lang="en-GB" sz="2000" dirty="0" smtClean="0">
                <a:ea typeface="ＭＳ Ｐゴシック" pitchFamily="34" charset="-128"/>
              </a:rPr>
              <a:t>	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895350" algn="l"/>
                <a:tab pos="4219575" algn="l"/>
              </a:tabLst>
            </a:pPr>
            <a:endParaRPr lang="en-GB" sz="2000" dirty="0" smtClean="0">
              <a:ea typeface="ＭＳ Ｐゴシック" pitchFamily="34" charset="-128"/>
            </a:endParaRPr>
          </a:p>
          <a:p>
            <a:pPr marL="0" indent="0">
              <a:lnSpc>
                <a:spcPct val="90000"/>
              </a:lnSpc>
              <a:buFontTx/>
              <a:buNone/>
              <a:tabLst>
                <a:tab pos="895350" algn="l"/>
                <a:tab pos="4219575" algn="l"/>
              </a:tabLst>
            </a:pPr>
            <a:r>
              <a:rPr lang="en-GB" sz="2000" b="1" i="1" dirty="0" smtClean="0">
                <a:ea typeface="ＭＳ Ｐゴシック" pitchFamily="34" charset="-128"/>
              </a:rPr>
              <a:t>Cons</a:t>
            </a:r>
            <a:r>
              <a:rPr lang="en-GB" sz="2000" i="1" dirty="0" smtClean="0">
                <a:ea typeface="ＭＳ Ｐゴシック" pitchFamily="34" charset="-128"/>
              </a:rPr>
              <a:t>	</a:t>
            </a:r>
            <a:r>
              <a:rPr lang="en-GB" sz="2000" dirty="0" smtClean="0">
                <a:ea typeface="ＭＳ Ｐゴシック" pitchFamily="34" charset="-128"/>
              </a:rPr>
              <a:t>Decisions too quick	Decisions too slow / “Gridlock”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895350" algn="l"/>
                <a:tab pos="4219575" algn="l"/>
              </a:tabLst>
            </a:pPr>
            <a:r>
              <a:rPr lang="en-GB" sz="2000" dirty="0" smtClean="0">
                <a:ea typeface="ＭＳ Ｐゴシック" pitchFamily="34" charset="-128"/>
              </a:rPr>
              <a:t>	‘Elective dictatorship’	No clear responsibility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895350" algn="l"/>
                <a:tab pos="4219575" algn="l"/>
              </a:tabLst>
            </a:pPr>
            <a:r>
              <a:rPr lang="en-GB" sz="2000" dirty="0" smtClean="0">
                <a:ea typeface="ＭＳ Ｐゴシック" pitchFamily="34" charset="-128"/>
              </a:rPr>
              <a:t>	No compromises	Electoral promises broken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895350" algn="l"/>
                <a:tab pos="4219575" algn="l"/>
              </a:tabLst>
            </a:pPr>
            <a:r>
              <a:rPr lang="en-GB" sz="2000" dirty="0" smtClean="0">
                <a:ea typeface="ＭＳ Ｐゴシック" pitchFamily="34" charset="-128"/>
              </a:rPr>
              <a:t>	Threat to minority interests	Vetoes by </a:t>
            </a:r>
            <a:r>
              <a:rPr lang="en-GB" sz="2000" smtClean="0">
                <a:ea typeface="ＭＳ Ｐゴシック" pitchFamily="34" charset="-128"/>
              </a:rPr>
              <a:t>minority groups</a:t>
            </a:r>
            <a:endParaRPr lang="en-GB" sz="2000" dirty="0" smtClean="0">
              <a:ea typeface="ＭＳ Ｐゴシック" pitchFamily="34" charset="-128"/>
            </a:endParaRPr>
          </a:p>
          <a:p>
            <a:pPr marL="0" indent="0">
              <a:lnSpc>
                <a:spcPct val="90000"/>
              </a:lnSpc>
              <a:buFontTx/>
              <a:buNone/>
              <a:tabLst>
                <a:tab pos="895350" algn="l"/>
                <a:tab pos="4219575" algn="l"/>
              </a:tabLst>
            </a:pPr>
            <a:r>
              <a:rPr lang="en-GB" sz="2000" dirty="0" smtClean="0">
                <a:ea typeface="ＭＳ Ｐゴシック" pitchFamily="34" charset="-128"/>
              </a:rPr>
              <a:t>	</a:t>
            </a:r>
            <a:endParaRPr lang="en-US" sz="20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7362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In Sum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4294967295"/>
          </p:nvPr>
        </p:nvSpPr>
        <p:spPr>
          <a:xfrm>
            <a:off x="468313" y="1125538"/>
            <a:ext cx="8218487" cy="539908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sz="1800" b="1" dirty="0" smtClean="0">
                <a:ea typeface="ＭＳ Ｐゴシック" pitchFamily="34" charset="-128"/>
              </a:rPr>
              <a:t>There is a wide range of institutional designs of democracy</a:t>
            </a:r>
          </a:p>
          <a:p>
            <a:pPr marL="0" indent="0" eaLnBrk="1" hangingPunct="1">
              <a:buNone/>
            </a:pPr>
            <a:endParaRPr lang="en-GB" sz="1800" b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</a:pPr>
            <a:r>
              <a:rPr lang="en-GB" sz="1800" b="1" dirty="0" err="1" smtClean="0">
                <a:ea typeface="ＭＳ Ｐゴシック" pitchFamily="34" charset="-128"/>
              </a:rPr>
              <a:t>Lijphart’s</a:t>
            </a:r>
            <a:r>
              <a:rPr lang="en-GB" sz="1800" b="1" dirty="0" smtClean="0">
                <a:ea typeface="ＭＳ Ｐゴシック" pitchFamily="34" charset="-128"/>
              </a:rPr>
              <a:t> distinction between </a:t>
            </a:r>
            <a:r>
              <a:rPr lang="en-GB" sz="1800" b="1" i="1" dirty="0" smtClean="0">
                <a:ea typeface="ＭＳ Ｐゴシック" pitchFamily="34" charset="-128"/>
              </a:rPr>
              <a:t>majoritarian </a:t>
            </a:r>
            <a:r>
              <a:rPr lang="en-GB" sz="1800" b="1" dirty="0" smtClean="0">
                <a:ea typeface="ＭＳ Ｐゴシック" pitchFamily="34" charset="-128"/>
              </a:rPr>
              <a:t>and </a:t>
            </a:r>
            <a:r>
              <a:rPr lang="en-GB" sz="1800" b="1" i="1" dirty="0" smtClean="0">
                <a:ea typeface="ＭＳ Ｐゴシック" pitchFamily="34" charset="-128"/>
              </a:rPr>
              <a:t>consensus </a:t>
            </a:r>
            <a:r>
              <a:rPr lang="en-GB" sz="1800" b="1" dirty="0" smtClean="0">
                <a:ea typeface="ＭＳ Ｐゴシック" pitchFamily="34" charset="-128"/>
              </a:rPr>
              <a:t>democracy is a useful summary of the main models of democratic government</a:t>
            </a:r>
          </a:p>
          <a:p>
            <a:pPr marL="0" indent="0" eaLnBrk="1" hangingPunct="1">
              <a:buNone/>
            </a:pPr>
            <a:endParaRPr lang="en-GB" sz="1800" b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</a:pPr>
            <a:r>
              <a:rPr lang="en-GB" sz="1800" b="1" dirty="0" smtClean="0">
                <a:ea typeface="ＭＳ Ｐゴシック" pitchFamily="34" charset="-128"/>
              </a:rPr>
              <a:t>The classic </a:t>
            </a:r>
            <a:r>
              <a:rPr lang="en-GB" sz="1800" b="1" i="1" dirty="0" smtClean="0">
                <a:ea typeface="ＭＳ Ｐゴシック" pitchFamily="34" charset="-128"/>
              </a:rPr>
              <a:t>majoritarian </a:t>
            </a:r>
            <a:r>
              <a:rPr lang="en-GB" sz="1800" b="1" dirty="0" smtClean="0">
                <a:ea typeface="ＭＳ Ｐゴシック" pitchFamily="34" charset="-128"/>
              </a:rPr>
              <a:t>model is single-party government in a parliamentary system (e.g. Westminster)</a:t>
            </a:r>
          </a:p>
          <a:p>
            <a:pPr marL="0" indent="0" eaLnBrk="1" hangingPunct="1">
              <a:buNone/>
            </a:pPr>
            <a:endParaRPr lang="en-GB" sz="1800" b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</a:pPr>
            <a:r>
              <a:rPr lang="en-GB" sz="1800" b="1" dirty="0" smtClean="0">
                <a:ea typeface="ＭＳ Ｐゴシック" pitchFamily="34" charset="-128"/>
              </a:rPr>
              <a:t>There are lots of different </a:t>
            </a:r>
            <a:r>
              <a:rPr lang="en-GB" sz="1800" b="1" i="1" dirty="0" smtClean="0">
                <a:ea typeface="ＭＳ Ｐゴシック" pitchFamily="34" charset="-128"/>
              </a:rPr>
              <a:t>consensus</a:t>
            </a:r>
            <a:r>
              <a:rPr lang="en-GB" sz="1800" b="1" dirty="0" smtClean="0">
                <a:ea typeface="ＭＳ Ｐゴシック" pitchFamily="34" charset="-128"/>
              </a:rPr>
              <a:t> models, e.g. </a:t>
            </a:r>
            <a:r>
              <a:rPr lang="en-GB" sz="1800" b="1" dirty="0" err="1" smtClean="0">
                <a:ea typeface="ＭＳ Ｐゴシック" pitchFamily="34" charset="-128"/>
              </a:rPr>
              <a:t>presidentialism</a:t>
            </a:r>
            <a:r>
              <a:rPr lang="en-GB" sz="1800" b="1" dirty="0" smtClean="0">
                <a:ea typeface="ＭＳ Ｐゴシック" pitchFamily="34" charset="-128"/>
              </a:rPr>
              <a:t>, coalition government, federalism, bicameralism etc.</a:t>
            </a:r>
          </a:p>
          <a:p>
            <a:pPr marL="0" indent="0" eaLnBrk="1" hangingPunct="1">
              <a:buNone/>
            </a:pPr>
            <a:endParaRPr lang="en-GB" sz="1800" b="1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</a:pPr>
            <a:r>
              <a:rPr lang="en-GB" sz="1800" b="1" dirty="0" err="1" smtClean="0">
                <a:ea typeface="ＭＳ Ｐゴシック" pitchFamily="34" charset="-128"/>
              </a:rPr>
              <a:t>Tsebelis’s</a:t>
            </a:r>
            <a:r>
              <a:rPr lang="en-GB" sz="1800" b="1" dirty="0" smtClean="0">
                <a:ea typeface="ＭＳ Ｐゴシック" pitchFamily="34" charset="-128"/>
              </a:rPr>
              <a:t> </a:t>
            </a:r>
            <a:r>
              <a:rPr lang="en-GB" sz="1800" b="1" i="1" dirty="0" smtClean="0">
                <a:ea typeface="ＭＳ Ｐゴシック" pitchFamily="34" charset="-128"/>
              </a:rPr>
              <a:t>veto player</a:t>
            </a:r>
            <a:r>
              <a:rPr lang="en-GB" sz="1800" b="1" dirty="0" smtClean="0">
                <a:ea typeface="ＭＳ Ｐゴシック" pitchFamily="34" charset="-128"/>
              </a:rPr>
              <a:t> </a:t>
            </a:r>
            <a:r>
              <a:rPr lang="en-GB" sz="1800" b="1" i="1" dirty="0" smtClean="0">
                <a:ea typeface="ＭＳ Ｐゴシック" pitchFamily="34" charset="-128"/>
              </a:rPr>
              <a:t>theory </a:t>
            </a:r>
            <a:r>
              <a:rPr lang="en-GB" sz="1800" b="1" dirty="0" smtClean="0">
                <a:ea typeface="ＭＳ Ｐゴシック" pitchFamily="34" charset="-128"/>
              </a:rPr>
              <a:t>helps us understand the political and policy implications of the different models of democracy, e.g.</a:t>
            </a:r>
          </a:p>
          <a:p>
            <a:pPr marL="180975" indent="-180975" eaLnBrk="1" hangingPunct="1">
              <a:buFontTx/>
              <a:buNone/>
            </a:pPr>
            <a:r>
              <a:rPr lang="en-US" sz="1800" dirty="0" smtClean="0">
                <a:ea typeface="ＭＳ Ｐゴシック" pitchFamily="34" charset="-128"/>
              </a:rPr>
              <a:t>	  “If an exogenous shock occurs, a government with many veto players with    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sz="1800" dirty="0" smtClean="0">
                <a:ea typeface="ＭＳ Ｐゴシック" pitchFamily="34" charset="-128"/>
              </a:rPr>
              <a:t>  big ideological distances among them cannot handle the situation and</a:t>
            </a:r>
            <a:br>
              <a:rPr lang="en-US" sz="1800" dirty="0" smtClean="0">
                <a:ea typeface="ＭＳ Ｐゴシック" pitchFamily="34" charset="-128"/>
              </a:rPr>
            </a:br>
            <a:r>
              <a:rPr lang="en-US" sz="1800" dirty="0" smtClean="0">
                <a:ea typeface="ＭＳ Ｐゴシック" pitchFamily="34" charset="-128"/>
              </a:rPr>
              <a:t>  cannot agree on the necessary policies” (</a:t>
            </a:r>
            <a:r>
              <a:rPr lang="en-US" sz="1800" dirty="0" err="1" smtClean="0">
                <a:ea typeface="ＭＳ Ｐゴシック" pitchFamily="34" charset="-128"/>
              </a:rPr>
              <a:t>Tsebelis</a:t>
            </a:r>
            <a:r>
              <a:rPr lang="en-US" sz="1800" dirty="0" smtClean="0">
                <a:ea typeface="ＭＳ Ｐゴシック" pitchFamily="34" charset="-128"/>
              </a:rPr>
              <a:t>, 2002, p.185)</a:t>
            </a:r>
          </a:p>
        </p:txBody>
      </p:sp>
    </p:spTree>
    <p:extLst>
      <p:ext uri="{BB962C8B-B14F-4D97-AF65-F5344CB8AC3E}">
        <p14:creationId xmlns:p14="http://schemas.microsoft.com/office/powerpoint/2010/main" val="4037618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200" dirty="0" smtClean="0">
                <a:ea typeface="ＭＳ Ｐゴシック" pitchFamily="34" charset="-128"/>
              </a:rPr>
              <a:t>References 1</a:t>
            </a:r>
            <a:endParaRPr lang="en-US" sz="3200" dirty="0" smtClean="0">
              <a:ea typeface="ＭＳ Ｐゴシック" pitchFamily="34" charset="-128"/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4294967295"/>
          </p:nvPr>
        </p:nvSpPr>
        <p:spPr>
          <a:xfrm>
            <a:off x="468313" y="1052513"/>
            <a:ext cx="8218487" cy="5472112"/>
          </a:xfrm>
        </p:spPr>
        <p:txBody>
          <a:bodyPr>
            <a:noAutofit/>
          </a:bodyPr>
          <a:lstStyle/>
          <a:p>
            <a:r>
              <a:rPr lang="en-GB" sz="1400" dirty="0"/>
              <a:t> </a:t>
            </a:r>
            <a:r>
              <a:rPr lang="en-GB" sz="1400" dirty="0" smtClean="0"/>
              <a:t>Axelrod</a:t>
            </a:r>
            <a:r>
              <a:rPr lang="en-GB" sz="1400" dirty="0"/>
              <a:t>, Robert (1970) </a:t>
            </a:r>
            <a:r>
              <a:rPr lang="en-US" sz="1400" i="1" dirty="0"/>
              <a:t>Conflict of Interest: A Theory of Divergent Goals with Applications to Politics</a:t>
            </a:r>
            <a:r>
              <a:rPr lang="en-US" sz="1400" dirty="0"/>
              <a:t>, Chicago, IL: Markham.</a:t>
            </a:r>
            <a:endParaRPr lang="en-GB" sz="1400" dirty="0"/>
          </a:p>
          <a:p>
            <a:r>
              <a:rPr lang="en-US" sz="1400" dirty="0"/>
              <a:t>Benedetto, </a:t>
            </a:r>
            <a:r>
              <a:rPr lang="en-US" sz="1400" dirty="0" err="1"/>
              <a:t>Giacomo</a:t>
            </a:r>
            <a:r>
              <a:rPr lang="en-US" sz="1400" dirty="0"/>
              <a:t> and Simon </a:t>
            </a:r>
            <a:r>
              <a:rPr lang="en-US" sz="1400" dirty="0" err="1"/>
              <a:t>Hix</a:t>
            </a:r>
            <a:r>
              <a:rPr lang="en-US" sz="1400" dirty="0"/>
              <a:t> (2007) ‘The Rejected, the Ejected, and the Dejected: Explaining Government Rebels in the 2001-2005 British House of Commons’, </a:t>
            </a:r>
            <a:r>
              <a:rPr lang="en-US" sz="1400" i="1" dirty="0"/>
              <a:t>Comparative Political Studies</a:t>
            </a:r>
            <a:r>
              <a:rPr lang="en-US" sz="1400" dirty="0"/>
              <a:t> 40(7): 755-778.</a:t>
            </a:r>
            <a:endParaRPr lang="en-GB" sz="1400" dirty="0"/>
          </a:p>
          <a:p>
            <a:r>
              <a:rPr lang="en-US" sz="1400" dirty="0"/>
              <a:t>Black, Duncan (1958) </a:t>
            </a:r>
            <a:r>
              <a:rPr lang="en-US" sz="1400" i="1" dirty="0"/>
              <a:t>The Theory of Committees and Elections</a:t>
            </a:r>
            <a:r>
              <a:rPr lang="en-US" sz="1400" dirty="0"/>
              <a:t>, Cambridge: Cambridge University Press.</a:t>
            </a:r>
            <a:endParaRPr lang="en-GB" sz="1400" dirty="0"/>
          </a:p>
          <a:p>
            <a:r>
              <a:rPr lang="en-GB" sz="1400" dirty="0"/>
              <a:t>Carey, John (2007) ‘</a:t>
            </a:r>
            <a:r>
              <a:rPr lang="en-US" sz="1400" dirty="0"/>
              <a:t>Competing Principals, Political Institutions, and Party Unity in Legislative Voting’, </a:t>
            </a:r>
            <a:r>
              <a:rPr lang="en-US" sz="1400" i="1" dirty="0"/>
              <a:t>American Journal of Political Science </a:t>
            </a:r>
            <a:r>
              <a:rPr lang="en-US" sz="1400" dirty="0"/>
              <a:t>51(1): 92-107.</a:t>
            </a:r>
            <a:endParaRPr lang="en-GB" sz="1400" dirty="0"/>
          </a:p>
          <a:p>
            <a:r>
              <a:rPr lang="en-GB" sz="1400" dirty="0" err="1"/>
              <a:t>Cheibub</a:t>
            </a:r>
            <a:r>
              <a:rPr lang="en-GB" sz="1400" dirty="0"/>
              <a:t>, José Antonio (2002) ‘</a:t>
            </a:r>
            <a:r>
              <a:rPr lang="en-US" sz="1400" dirty="0"/>
              <a:t>Minority Governments, Deadlock Situations, and the Survival of Presidential Democracies’, </a:t>
            </a:r>
            <a:r>
              <a:rPr lang="en-GB" sz="1400" dirty="0"/>
              <a:t>Comparative Political Studies 35(3): 284-312.</a:t>
            </a:r>
          </a:p>
          <a:p>
            <a:r>
              <a:rPr lang="en-GB" sz="1400" dirty="0" err="1"/>
              <a:t>Cheibub</a:t>
            </a:r>
            <a:r>
              <a:rPr lang="en-GB" sz="1400" dirty="0"/>
              <a:t>, José Antonio (2007) </a:t>
            </a:r>
            <a:r>
              <a:rPr lang="en-US" sz="1400" i="1" dirty="0" err="1"/>
              <a:t>Presidentialism</a:t>
            </a:r>
            <a:r>
              <a:rPr lang="en-US" sz="1400" i="1" dirty="0"/>
              <a:t>, </a:t>
            </a:r>
            <a:r>
              <a:rPr lang="en-US" sz="1400" i="1" dirty="0" err="1"/>
              <a:t>Parliamentarism</a:t>
            </a:r>
            <a:r>
              <a:rPr lang="en-US" sz="1400" i="1" dirty="0"/>
              <a:t>, and Democracy</a:t>
            </a:r>
            <a:r>
              <a:rPr lang="en-US" sz="1400" dirty="0"/>
              <a:t>, Cambridge: Cambridge University Press.</a:t>
            </a:r>
            <a:endParaRPr lang="en-GB" sz="1400" dirty="0"/>
          </a:p>
          <a:p>
            <a:r>
              <a:rPr lang="en-US" sz="1400" dirty="0" err="1"/>
              <a:t>Cheibub</a:t>
            </a:r>
            <a:r>
              <a:rPr lang="en-US" sz="1400" dirty="0"/>
              <a:t>, José Antonio and Fernando </a:t>
            </a:r>
            <a:r>
              <a:rPr lang="en-US" sz="1400" dirty="0" err="1"/>
              <a:t>Limongi</a:t>
            </a:r>
            <a:r>
              <a:rPr lang="en-US" sz="1400" dirty="0"/>
              <a:t> (2002) ‘Democratic Institutions and Regime Survival: Parliamentary and Presidential Democracies Reconsidered’, </a:t>
            </a:r>
            <a:r>
              <a:rPr lang="en-US" sz="1400" i="1" dirty="0"/>
              <a:t>Annual Review of Political Science </a:t>
            </a:r>
            <a:r>
              <a:rPr lang="en-US" sz="1400" dirty="0"/>
              <a:t>5: 151-79.</a:t>
            </a:r>
            <a:endParaRPr lang="en-GB" sz="1400" dirty="0"/>
          </a:p>
          <a:p>
            <a:r>
              <a:rPr lang="en-US" sz="1400" dirty="0"/>
              <a:t>Clark, William Roberts, Matt </a:t>
            </a:r>
            <a:r>
              <a:rPr lang="en-US" sz="1400" dirty="0" err="1"/>
              <a:t>Golder</a:t>
            </a:r>
            <a:r>
              <a:rPr lang="en-US" sz="1400" dirty="0"/>
              <a:t>, and </a:t>
            </a:r>
            <a:r>
              <a:rPr lang="en-US" sz="1400" dirty="0" err="1"/>
              <a:t>Sona</a:t>
            </a:r>
            <a:r>
              <a:rPr lang="en-US" sz="1400" dirty="0"/>
              <a:t> </a:t>
            </a:r>
            <a:r>
              <a:rPr lang="en-US" sz="1400" dirty="0" err="1"/>
              <a:t>Nadenichek</a:t>
            </a:r>
            <a:r>
              <a:rPr lang="en-US" sz="1400" dirty="0"/>
              <a:t> </a:t>
            </a:r>
            <a:r>
              <a:rPr lang="en-US" sz="1400" dirty="0" err="1"/>
              <a:t>Golder</a:t>
            </a:r>
            <a:r>
              <a:rPr lang="en-US" sz="1400" dirty="0"/>
              <a:t> (2012) </a:t>
            </a:r>
            <a:r>
              <a:rPr lang="en-US" sz="1400" i="1" dirty="0"/>
              <a:t>Principles of Comparative Politics</a:t>
            </a:r>
            <a:r>
              <a:rPr lang="en-US" sz="1400" dirty="0"/>
              <a:t>, </a:t>
            </a:r>
            <a:r>
              <a:rPr lang="en-GB" sz="1400" dirty="0"/>
              <a:t>2</a:t>
            </a:r>
            <a:r>
              <a:rPr lang="en-GB" sz="1400" baseline="30000" dirty="0"/>
              <a:t>nd</a:t>
            </a:r>
            <a:r>
              <a:rPr lang="en-GB" sz="1400" dirty="0"/>
              <a:t> </a:t>
            </a:r>
            <a:r>
              <a:rPr lang="en-GB" sz="1400" dirty="0" err="1"/>
              <a:t>edn</a:t>
            </a:r>
            <a:r>
              <a:rPr lang="en-GB" sz="1400" dirty="0"/>
              <a:t>, CQ Press.</a:t>
            </a:r>
          </a:p>
          <a:p>
            <a:r>
              <a:rPr lang="en-GB" sz="1400" dirty="0" err="1"/>
              <a:t>Gamson</a:t>
            </a:r>
            <a:r>
              <a:rPr lang="en-GB" sz="1400" dirty="0"/>
              <a:t>, </a:t>
            </a:r>
            <a:r>
              <a:rPr lang="en-US" sz="1400" dirty="0"/>
              <a:t>William A. (1961) ‘A Theory of Coalition Formation’, </a:t>
            </a:r>
            <a:r>
              <a:rPr lang="en-US" sz="1400" i="1" dirty="0"/>
              <a:t>American Sociological Review </a:t>
            </a:r>
            <a:r>
              <a:rPr lang="en-US" sz="1400" dirty="0"/>
              <a:t>26: 373-382.</a:t>
            </a:r>
            <a:endParaRPr lang="en-GB" sz="1400" dirty="0"/>
          </a:p>
          <a:p>
            <a:r>
              <a:rPr lang="en-GB" sz="1400" dirty="0"/>
              <a:t>Hamilton, Alexander, John Jay and James Madison (1788) </a:t>
            </a:r>
            <a:r>
              <a:rPr lang="en-GB" sz="1400" i="1" dirty="0"/>
              <a:t>The Federalist, New York</a:t>
            </a:r>
            <a:r>
              <a:rPr lang="en-GB" sz="1400" dirty="0"/>
              <a:t>, NY: McLean.</a:t>
            </a:r>
          </a:p>
          <a:p>
            <a:r>
              <a:rPr lang="en-GB" sz="1400" dirty="0" err="1"/>
              <a:t>Hellwig</a:t>
            </a:r>
            <a:r>
              <a:rPr lang="en-GB" sz="1400" dirty="0"/>
              <a:t>, Timothy and David Samuels (2008) ‘</a:t>
            </a:r>
            <a:r>
              <a:rPr lang="en-US" sz="1400" dirty="0"/>
              <a:t>Electoral Accountability and the Variety of Democratic Regimes’, </a:t>
            </a:r>
            <a:r>
              <a:rPr lang="en-US" sz="1400" i="1" dirty="0"/>
              <a:t>British Journal of Political Science </a:t>
            </a:r>
            <a:r>
              <a:rPr lang="en-US" sz="1400" dirty="0"/>
              <a:t>38: 65-90</a:t>
            </a:r>
            <a:r>
              <a:rPr lang="en-US" sz="1400" dirty="0" smtClean="0"/>
              <a:t>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69440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200" dirty="0" smtClean="0">
                <a:ea typeface="ＭＳ Ｐゴシック" pitchFamily="34" charset="-128"/>
              </a:rPr>
              <a:t>References 2</a:t>
            </a:r>
            <a:endParaRPr lang="en-US" sz="3200" dirty="0" smtClean="0">
              <a:ea typeface="ＭＳ Ｐゴシック" pitchFamily="34" charset="-128"/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4294967295"/>
          </p:nvPr>
        </p:nvSpPr>
        <p:spPr>
          <a:xfrm>
            <a:off x="468313" y="1052513"/>
            <a:ext cx="8218487" cy="5472112"/>
          </a:xfrm>
        </p:spPr>
        <p:txBody>
          <a:bodyPr>
            <a:noAutofit/>
          </a:bodyPr>
          <a:lstStyle/>
          <a:p>
            <a:r>
              <a:rPr lang="en-GB" sz="1400" dirty="0" err="1" smtClean="0"/>
              <a:t>Hix</a:t>
            </a:r>
            <a:r>
              <a:rPr lang="en-GB" sz="1400" dirty="0" smtClean="0"/>
              <a:t>, </a:t>
            </a:r>
            <a:r>
              <a:rPr lang="en-GB" sz="1400" dirty="0"/>
              <a:t>Simon </a:t>
            </a:r>
            <a:r>
              <a:rPr lang="en-GB" sz="1400" dirty="0" smtClean="0"/>
              <a:t> </a:t>
            </a:r>
            <a:r>
              <a:rPr lang="en-GB" sz="1400" dirty="0"/>
              <a:t>and Abdul </a:t>
            </a:r>
            <a:r>
              <a:rPr lang="en-GB" sz="1400" dirty="0" err="1"/>
              <a:t>Noury</a:t>
            </a:r>
            <a:r>
              <a:rPr lang="en-GB" sz="1400" dirty="0"/>
              <a:t> (2015) ‘Government-Opposition or Left-Right? The Institutional Determinants of Voting in Legislatures’, </a:t>
            </a:r>
            <a:r>
              <a:rPr lang="en-GB" sz="1400" i="1" dirty="0"/>
              <a:t>Political Science Research and Methods</a:t>
            </a:r>
            <a:r>
              <a:rPr lang="en-GB" sz="1400" dirty="0"/>
              <a:t>, </a:t>
            </a:r>
            <a:r>
              <a:rPr lang="en-GB" sz="1400" dirty="0" err="1" smtClean="0"/>
              <a:t>FirstView</a:t>
            </a:r>
            <a:r>
              <a:rPr lang="en-GB" sz="1400" dirty="0"/>
              <a:t>: </a:t>
            </a:r>
            <a:r>
              <a:rPr lang="en-GB" sz="1400" u="sng" dirty="0">
                <a:hlinkClick r:id="rId2"/>
              </a:rPr>
              <a:t>http://dx.doi.org/10.1017/psrm.</a:t>
            </a:r>
            <a:r>
              <a:rPr lang="en-GB" sz="1400" u="sng" dirty="0" smtClean="0">
                <a:hlinkClick r:id="rId2"/>
              </a:rPr>
              <a:t>2015.9</a:t>
            </a:r>
            <a:r>
              <a:rPr lang="en-GB" sz="1400" dirty="0" smtClean="0"/>
              <a:t>. </a:t>
            </a:r>
          </a:p>
          <a:p>
            <a:r>
              <a:rPr lang="en-US" sz="1400" dirty="0" smtClean="0"/>
              <a:t>Huber</a:t>
            </a:r>
            <a:r>
              <a:rPr lang="en-US" sz="1400" dirty="0"/>
              <a:t>, John D. and G. Bingham Powell Jr. (1994) ‘Congruence Between Citizens and Policymakers in Two Visions of Liberal Democracy’, </a:t>
            </a:r>
            <a:r>
              <a:rPr lang="en-US" sz="1400" i="1" dirty="0"/>
              <a:t>World Politics </a:t>
            </a:r>
            <a:r>
              <a:rPr lang="en-US" sz="1400" dirty="0"/>
              <a:t>46(3) 291-326.</a:t>
            </a:r>
            <a:endParaRPr lang="en-GB" sz="1400" dirty="0"/>
          </a:p>
          <a:p>
            <a:r>
              <a:rPr lang="en-GB" sz="1400" dirty="0" err="1"/>
              <a:t>Lijphart</a:t>
            </a:r>
            <a:r>
              <a:rPr lang="en-GB" sz="1400" dirty="0"/>
              <a:t>, </a:t>
            </a:r>
            <a:r>
              <a:rPr lang="en-GB" sz="1400" dirty="0" err="1"/>
              <a:t>Arend</a:t>
            </a:r>
            <a:r>
              <a:rPr lang="en-GB" sz="1400" dirty="0"/>
              <a:t> (1984) </a:t>
            </a:r>
            <a:r>
              <a:rPr lang="en-GB" sz="1400" i="1" dirty="0"/>
              <a:t>Democracies: Patterns of Majoritarian and Consensus Government in Twenty-One Countries</a:t>
            </a:r>
            <a:r>
              <a:rPr lang="en-GB" sz="1400" dirty="0"/>
              <a:t>, New Haven, CT: Yale University Press. </a:t>
            </a:r>
          </a:p>
          <a:p>
            <a:r>
              <a:rPr lang="en-GB" sz="1400" dirty="0" err="1"/>
              <a:t>Lijphart</a:t>
            </a:r>
            <a:r>
              <a:rPr lang="en-GB" sz="1400" dirty="0"/>
              <a:t>, </a:t>
            </a:r>
            <a:r>
              <a:rPr lang="en-GB" sz="1400" dirty="0" err="1"/>
              <a:t>Arend</a:t>
            </a:r>
            <a:r>
              <a:rPr lang="en-GB" sz="1400" dirty="0"/>
              <a:t> (2012) </a:t>
            </a:r>
            <a:r>
              <a:rPr lang="en-GB" sz="1400" i="1" dirty="0"/>
              <a:t>Patterns of Democracy: Government Forms and Performance in Thirty-Six Countries</a:t>
            </a:r>
            <a:r>
              <a:rPr lang="en-GB" sz="1400" dirty="0"/>
              <a:t>, 2</a:t>
            </a:r>
            <a:r>
              <a:rPr lang="en-GB" sz="1400" baseline="30000" dirty="0"/>
              <a:t>nd</a:t>
            </a:r>
            <a:r>
              <a:rPr lang="en-GB" sz="1400" dirty="0"/>
              <a:t> </a:t>
            </a:r>
            <a:r>
              <a:rPr lang="en-GB" sz="1400" dirty="0" err="1"/>
              <a:t>edn</a:t>
            </a:r>
            <a:r>
              <a:rPr lang="en-GB" sz="1400" dirty="0"/>
              <a:t>, New Haven, CT: Yale University Press.</a:t>
            </a:r>
          </a:p>
          <a:p>
            <a:r>
              <a:rPr lang="en-US" sz="1400" dirty="0"/>
              <a:t>Linz, Juan (1990) ‘The Perils of </a:t>
            </a:r>
            <a:r>
              <a:rPr lang="en-US" sz="1400" dirty="0" err="1"/>
              <a:t>Presidentialism</a:t>
            </a:r>
            <a:r>
              <a:rPr lang="en-US" sz="1400" dirty="0"/>
              <a:t>’, </a:t>
            </a:r>
            <a:r>
              <a:rPr lang="en-US" sz="1400" i="1" dirty="0"/>
              <a:t>Journal of Democracy </a:t>
            </a:r>
            <a:r>
              <a:rPr lang="en-US" sz="1400" dirty="0"/>
              <a:t>1(1): 51-69.</a:t>
            </a:r>
            <a:endParaRPr lang="en-GB" sz="1400" dirty="0"/>
          </a:p>
          <a:p>
            <a:r>
              <a:rPr lang="en-US" sz="1400" dirty="0"/>
              <a:t>Müller, Wolfgang C. and </a:t>
            </a:r>
            <a:r>
              <a:rPr lang="en-US" sz="1400" dirty="0" err="1"/>
              <a:t>Kaare</a:t>
            </a:r>
            <a:r>
              <a:rPr lang="en-US" sz="1400" dirty="0"/>
              <a:t> </a:t>
            </a:r>
            <a:r>
              <a:rPr lang="en-US" sz="1400" dirty="0" err="1"/>
              <a:t>Strøm</a:t>
            </a:r>
            <a:r>
              <a:rPr lang="en-US" sz="1400" dirty="0"/>
              <a:t> (</a:t>
            </a:r>
            <a:r>
              <a:rPr lang="en-US" sz="1400" dirty="0" err="1"/>
              <a:t>eds</a:t>
            </a:r>
            <a:r>
              <a:rPr lang="en-US" sz="1400" dirty="0"/>
              <a:t>) (2000) </a:t>
            </a:r>
            <a:r>
              <a:rPr lang="en-US" sz="1400" i="1" dirty="0"/>
              <a:t>Coalition Governments in Western Europe</a:t>
            </a:r>
            <a:r>
              <a:rPr lang="en-US" sz="1400" dirty="0"/>
              <a:t>, Oxford: Oxford University Press.</a:t>
            </a:r>
            <a:endParaRPr lang="en-GB" sz="1400" dirty="0"/>
          </a:p>
          <a:p>
            <a:r>
              <a:rPr lang="en-GB" sz="1400" dirty="0"/>
              <a:t>Riker, William H. (1962) </a:t>
            </a:r>
            <a:r>
              <a:rPr lang="en-US" sz="1400" i="1" dirty="0"/>
              <a:t>The Theory of Political Coalitions</a:t>
            </a:r>
            <a:r>
              <a:rPr lang="en-US" sz="1400" dirty="0"/>
              <a:t>, New Haven, CT: Yale University Press.</a:t>
            </a:r>
            <a:endParaRPr lang="en-GB" sz="1400" dirty="0"/>
          </a:p>
          <a:p>
            <a:r>
              <a:rPr lang="en-US" sz="1400" dirty="0" err="1"/>
              <a:t>Strøm</a:t>
            </a:r>
            <a:r>
              <a:rPr lang="en-US" sz="1400" dirty="0"/>
              <a:t>, </a:t>
            </a:r>
            <a:r>
              <a:rPr lang="en-US" sz="1400" dirty="0" err="1"/>
              <a:t>Kaare</a:t>
            </a:r>
            <a:r>
              <a:rPr lang="en-US" sz="1400" dirty="0"/>
              <a:t> (1990) </a:t>
            </a:r>
            <a:r>
              <a:rPr lang="en-US" sz="1400" i="1" dirty="0"/>
              <a:t>Minority Government and Majority Rule</a:t>
            </a:r>
            <a:r>
              <a:rPr lang="en-US" sz="1400" dirty="0"/>
              <a:t>, Cambridge: Cambridge University Press.  </a:t>
            </a:r>
            <a:endParaRPr lang="en-GB" sz="1400" dirty="0"/>
          </a:p>
          <a:p>
            <a:r>
              <a:rPr lang="en-US" sz="1400" dirty="0" err="1"/>
              <a:t>Strøm</a:t>
            </a:r>
            <a:r>
              <a:rPr lang="en-US" sz="1400" dirty="0"/>
              <a:t>, </a:t>
            </a:r>
            <a:r>
              <a:rPr lang="en-US" sz="1400" dirty="0" err="1"/>
              <a:t>Kaare</a:t>
            </a:r>
            <a:r>
              <a:rPr lang="en-US" sz="1400" dirty="0"/>
              <a:t>, Wolfgang C. Müller and </a:t>
            </a:r>
            <a:r>
              <a:rPr lang="en-US" sz="1400" dirty="0" err="1"/>
              <a:t>Torbjörn</a:t>
            </a:r>
            <a:r>
              <a:rPr lang="en-US" sz="1400" dirty="0"/>
              <a:t> Bergman (</a:t>
            </a:r>
            <a:r>
              <a:rPr lang="en-US" sz="1400" dirty="0" err="1"/>
              <a:t>eds</a:t>
            </a:r>
            <a:r>
              <a:rPr lang="en-US" sz="1400" dirty="0"/>
              <a:t>) (2003) </a:t>
            </a:r>
            <a:r>
              <a:rPr lang="en-US" sz="1400" i="1" dirty="0"/>
              <a:t>Delegation and Accountability in Parliamentary Democracies</a:t>
            </a:r>
            <a:r>
              <a:rPr lang="en-US" sz="1400" dirty="0"/>
              <a:t>, Oxford: Oxford University Press.</a:t>
            </a:r>
            <a:endParaRPr lang="en-GB" sz="1400" dirty="0"/>
          </a:p>
          <a:p>
            <a:r>
              <a:rPr lang="en-GB" sz="1400" dirty="0" err="1"/>
              <a:t>Tsebelis</a:t>
            </a:r>
            <a:r>
              <a:rPr lang="en-GB" sz="1400" dirty="0"/>
              <a:t>, George (1999) </a:t>
            </a:r>
            <a:r>
              <a:rPr lang="en-US" sz="1400" dirty="0"/>
              <a:t>‘Veto Players and Law Production in Parliamentary Democracies: An Empirical Analysis’, </a:t>
            </a:r>
            <a:r>
              <a:rPr lang="en-US" sz="1400" i="1" dirty="0"/>
              <a:t>American Political Science Review </a:t>
            </a:r>
            <a:r>
              <a:rPr lang="en-US" sz="1400" dirty="0"/>
              <a:t>93: 591-608.</a:t>
            </a:r>
            <a:endParaRPr lang="en-GB" sz="1400" dirty="0"/>
          </a:p>
          <a:p>
            <a:r>
              <a:rPr lang="en-GB" sz="1400" dirty="0" err="1" smtClean="0"/>
              <a:t>Tsebelis</a:t>
            </a:r>
            <a:r>
              <a:rPr lang="en-GB" sz="1400" dirty="0"/>
              <a:t>, George (2002) </a:t>
            </a:r>
            <a:r>
              <a:rPr lang="en-GB" sz="1400" i="1" dirty="0"/>
              <a:t>Veto-Players: How Political Institutions Work</a:t>
            </a:r>
            <a:r>
              <a:rPr lang="en-GB" sz="1400" dirty="0"/>
              <a:t>, Princeton, NJ: Princeton University Press.</a:t>
            </a:r>
          </a:p>
        </p:txBody>
      </p:sp>
    </p:spTree>
    <p:extLst>
      <p:ext uri="{BB962C8B-B14F-4D97-AF65-F5344CB8AC3E}">
        <p14:creationId xmlns:p14="http://schemas.microsoft.com/office/powerpoint/2010/main" val="721045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Understanding Policymaking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47700" y="1592263"/>
            <a:ext cx="8039100" cy="439261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Two Designs of Democratic Government</a:t>
            </a:r>
            <a:br>
              <a:rPr lang="en-GB" sz="2200" b="1" dirty="0" smtClean="0">
                <a:ea typeface="ＭＳ Ｐゴシック" pitchFamily="34" charset="-128"/>
              </a:rPr>
            </a:br>
            <a:r>
              <a:rPr lang="en-GB" sz="2200" b="1" dirty="0" smtClean="0">
                <a:ea typeface="ＭＳ Ｐゴシック" pitchFamily="34" charset="-128"/>
              </a:rPr>
              <a:t>	</a:t>
            </a:r>
            <a:r>
              <a:rPr lang="en-GB" sz="2200" dirty="0" smtClean="0">
                <a:ea typeface="ＭＳ Ｐゴシック" pitchFamily="34" charset="-128"/>
              </a:rPr>
              <a:t>Majoritarian</a:t>
            </a:r>
            <a:br>
              <a:rPr lang="en-GB" sz="2200" dirty="0" smtClean="0">
                <a:ea typeface="ＭＳ Ｐゴシック" pitchFamily="34" charset="-128"/>
              </a:rPr>
            </a:br>
            <a:r>
              <a:rPr lang="en-GB" sz="2200" dirty="0" smtClean="0">
                <a:ea typeface="ＭＳ Ｐゴシック" pitchFamily="34" charset="-128"/>
              </a:rPr>
              <a:t>	Consensus</a:t>
            </a:r>
          </a:p>
          <a:p>
            <a:pPr marL="0" indent="0" eaLnBrk="1" hangingPunct="1">
              <a:buFontTx/>
              <a:buNone/>
            </a:pPr>
            <a:endParaRPr lang="en-GB" sz="22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Modelling Policymaking</a:t>
            </a:r>
            <a:br>
              <a:rPr lang="en-GB" sz="2200" b="1" dirty="0" smtClean="0">
                <a:ea typeface="ＭＳ Ｐゴシック" pitchFamily="34" charset="-128"/>
              </a:rPr>
            </a:br>
            <a:r>
              <a:rPr lang="en-GB" sz="2200" b="1" dirty="0" smtClean="0">
                <a:ea typeface="ＭＳ Ｐゴシック" pitchFamily="34" charset="-128"/>
              </a:rPr>
              <a:t>	</a:t>
            </a:r>
            <a:r>
              <a:rPr lang="en-GB" sz="2200" dirty="0" smtClean="0">
                <a:ea typeface="ＭＳ Ｐゴシック" pitchFamily="34" charset="-128"/>
              </a:rPr>
              <a:t>The spatial model</a:t>
            </a:r>
          </a:p>
          <a:p>
            <a:pPr marL="0" indent="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	Agenda-setters and veto players</a:t>
            </a:r>
          </a:p>
        </p:txBody>
      </p:sp>
    </p:spTree>
    <p:extLst>
      <p:ext uri="{BB962C8B-B14F-4D97-AF65-F5344CB8AC3E}">
        <p14:creationId xmlns:p14="http://schemas.microsoft.com/office/powerpoint/2010/main" val="1241187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63299"/>
            <a:ext cx="6877050" cy="574675"/>
          </a:xfrm>
        </p:spPr>
        <p:txBody>
          <a:bodyPr>
            <a:normAutofit fontScale="90000"/>
          </a:bodyPr>
          <a:lstStyle/>
          <a:p>
            <a:r>
              <a:rPr lang="en-GB" sz="3800" dirty="0" smtClean="0">
                <a:ea typeface="ＭＳ Ｐゴシック" pitchFamily="34" charset="-128"/>
              </a:rPr>
              <a:t>Two Models of Government:</a:t>
            </a:r>
            <a:r>
              <a:rPr lang="en-GB" sz="3800" i="1" dirty="0" smtClean="0">
                <a:ea typeface="ＭＳ Ｐゴシック" pitchFamily="34" charset="-128"/>
              </a:rPr>
              <a:t/>
            </a:r>
            <a:br>
              <a:rPr lang="en-GB" sz="3800" i="1" dirty="0" smtClean="0">
                <a:ea typeface="ＭＳ Ｐゴシック" pitchFamily="34" charset="-128"/>
              </a:rPr>
            </a:br>
            <a:r>
              <a:rPr lang="en-GB" sz="3800" dirty="0" smtClean="0">
                <a:ea typeface="ＭＳ Ｐゴシック" pitchFamily="34" charset="-128"/>
              </a:rPr>
              <a:t>Majoritarian and Consensus</a:t>
            </a:r>
            <a:r>
              <a:rPr lang="en-GB" sz="3200" b="1" dirty="0" smtClean="0">
                <a:ea typeface="ＭＳ Ｐゴシック" pitchFamily="34" charset="-128"/>
              </a:rPr>
              <a:t/>
            </a:r>
            <a:br>
              <a:rPr lang="en-GB" sz="3200" b="1" dirty="0" smtClean="0">
                <a:ea typeface="ＭＳ Ｐゴシック" pitchFamily="34" charset="-128"/>
              </a:rPr>
            </a:br>
            <a:r>
              <a:rPr lang="en-GB" sz="2800" dirty="0" smtClean="0">
                <a:ea typeface="ＭＳ Ｐゴシック" pitchFamily="34" charset="-128"/>
              </a:rPr>
              <a:t>(</a:t>
            </a:r>
            <a:r>
              <a:rPr lang="en-GB" sz="2800" dirty="0" err="1" smtClean="0">
                <a:ea typeface="ＭＳ Ｐゴシック" pitchFamily="34" charset="-128"/>
              </a:rPr>
              <a:t>Arend</a:t>
            </a:r>
            <a:r>
              <a:rPr lang="en-GB" sz="2800" dirty="0" smtClean="0">
                <a:ea typeface="ＭＳ Ｐゴシック" pitchFamily="34" charset="-128"/>
              </a:rPr>
              <a:t> </a:t>
            </a:r>
            <a:r>
              <a:rPr lang="en-GB" sz="2800" dirty="0" err="1" smtClean="0">
                <a:ea typeface="ＭＳ Ｐゴシック" pitchFamily="34" charset="-128"/>
              </a:rPr>
              <a:t>Lijphart</a:t>
            </a:r>
            <a:r>
              <a:rPr lang="en-GB" sz="2800" dirty="0" smtClean="0">
                <a:ea typeface="ＭＳ Ｐゴシック" pitchFamily="34" charset="-128"/>
              </a:rPr>
              <a:t> 1984, 2012)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5" y="2101362"/>
            <a:ext cx="8208963" cy="4315312"/>
          </a:xfrm>
        </p:spPr>
        <p:txBody>
          <a:bodyPr/>
          <a:lstStyle/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solidFill>
                  <a:srgbClr val="EA5C00"/>
                </a:solidFill>
                <a:ea typeface="ＭＳ Ｐゴシック" pitchFamily="34" charset="-128"/>
              </a:rPr>
              <a:t>Majoritarian Democracy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dirty="0" smtClean="0">
                <a:ea typeface="ＭＳ Ｐゴシック" pitchFamily="34" charset="-128"/>
              </a:rPr>
              <a:t>Government by/for the people = government by the </a:t>
            </a:r>
            <a:r>
              <a:rPr lang="en-GB" sz="2000" i="1" dirty="0" smtClean="0">
                <a:ea typeface="ＭＳ Ｐゴシック" pitchFamily="34" charset="-128"/>
              </a:rPr>
              <a:t>majority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dirty="0" smtClean="0">
                <a:ea typeface="ＭＳ Ｐゴシック" pitchFamily="34" charset="-128"/>
              </a:rPr>
              <a:t>=&gt; no constraints on the will of the majority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i="1" dirty="0" smtClean="0">
                <a:ea typeface="ＭＳ Ｐゴシック" pitchFamily="34" charset="-128"/>
              </a:rPr>
              <a:t>e.g. single-party government in a parliamentary system</a:t>
            </a:r>
            <a:br>
              <a:rPr lang="en-GB" sz="2000" i="1" dirty="0" smtClean="0">
                <a:ea typeface="ＭＳ Ｐゴシック" pitchFamily="34" charset="-128"/>
              </a:rPr>
            </a:br>
            <a:r>
              <a:rPr lang="en-GB" sz="2000" i="1" dirty="0" smtClean="0">
                <a:ea typeface="ＭＳ Ｐゴシック" pitchFamily="34" charset="-128"/>
              </a:rPr>
              <a:t>(the “Westminster Model”)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2000" dirty="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solidFill>
                  <a:srgbClr val="EA5C00"/>
                </a:solidFill>
                <a:ea typeface="ＭＳ Ｐゴシック" pitchFamily="34" charset="-128"/>
              </a:rPr>
              <a:t>Consensus Democracy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dirty="0" smtClean="0">
                <a:ea typeface="ＭＳ Ｐゴシック" pitchFamily="34" charset="-128"/>
              </a:rPr>
              <a:t>Government by/for the people = government by </a:t>
            </a:r>
            <a:r>
              <a:rPr lang="en-GB" sz="2000" i="1" dirty="0" smtClean="0">
                <a:ea typeface="ＭＳ Ｐゴシック" pitchFamily="34" charset="-128"/>
              </a:rPr>
              <a:t>“consensus”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dirty="0" smtClean="0">
                <a:ea typeface="ＭＳ Ｐゴシック" pitchFamily="34" charset="-128"/>
              </a:rPr>
              <a:t>=&gt; constraints on the will of the majority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2000" i="1" dirty="0" smtClean="0">
                <a:ea typeface="ＭＳ Ｐゴシック" pitchFamily="34" charset="-128"/>
              </a:rPr>
              <a:t>e.g. coalition government and/or </a:t>
            </a:r>
            <a:br>
              <a:rPr lang="en-GB" sz="2000" i="1" dirty="0" smtClean="0">
                <a:ea typeface="ＭＳ Ｐゴシック" pitchFamily="34" charset="-128"/>
              </a:rPr>
            </a:br>
            <a:r>
              <a:rPr lang="en-GB" sz="2000" i="1" dirty="0" smtClean="0">
                <a:ea typeface="ＭＳ Ｐゴシック" pitchFamily="34" charset="-128"/>
              </a:rPr>
              <a:t>   a presidential system (e.g. Hamilton et. al., 1788)</a:t>
            </a:r>
            <a:endParaRPr lang="en-US" sz="2000" i="1" dirty="0" smtClean="0">
              <a:ea typeface="ＭＳ Ｐゴシック" pitchFamily="34" charset="-128"/>
            </a:endParaRPr>
          </a:p>
        </p:txBody>
      </p:sp>
      <p:pic>
        <p:nvPicPr>
          <p:cNvPr id="6148" name="Picture 5" descr="lijphart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713" y="0"/>
            <a:ext cx="1919287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7742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68300"/>
            <a:ext cx="8064500" cy="57467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a typeface="ＭＳ Ｐゴシック" pitchFamily="34" charset="-128"/>
              </a:rPr>
              <a:t>Institutional Checks on Majority Rule</a:t>
            </a:r>
            <a:br>
              <a:rPr lang="en-GB" dirty="0" smtClean="0">
                <a:ea typeface="ＭＳ Ｐゴシック" pitchFamily="34" charset="-128"/>
              </a:rPr>
            </a:br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60463"/>
            <a:ext cx="7881938" cy="5616575"/>
          </a:xfrm>
        </p:spPr>
        <p:txBody>
          <a:bodyPr/>
          <a:lstStyle/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Presidential regime </a:t>
            </a:r>
            <a:r>
              <a:rPr lang="en-GB" sz="1800" dirty="0" smtClean="0">
                <a:ea typeface="ＭＳ Ｐゴシック" pitchFamily="34" charset="-128"/>
              </a:rPr>
              <a:t>(vs. parliamentary regime)</a:t>
            </a: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	means that coalitions have to be built issue-by-issue in the parliament</a:t>
            </a: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1800" dirty="0" smtClean="0">
              <a:ea typeface="ＭＳ Ｐゴシック" pitchFamily="34" charset="-128"/>
            </a:endParaRP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Coalition and/or minority government </a:t>
            </a:r>
            <a:r>
              <a:rPr lang="en-GB" sz="1800" dirty="0" smtClean="0">
                <a:ea typeface="ＭＳ Ｐゴシック" pitchFamily="34" charset="-128"/>
              </a:rPr>
              <a:t>(vs. single-party government)</a:t>
            </a: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	forces compromises to be made inside cabinets and inside parliament</a:t>
            </a: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1800" dirty="0" smtClean="0">
              <a:ea typeface="ＭＳ Ｐゴシック" pitchFamily="34" charset="-128"/>
            </a:endParaRP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Bicameral legislature </a:t>
            </a:r>
            <a:r>
              <a:rPr lang="en-GB" sz="1800" dirty="0" smtClean="0">
                <a:ea typeface="ＭＳ Ｐゴシック" pitchFamily="34" charset="-128"/>
              </a:rPr>
              <a:t>(vs. unicameral legislature)</a:t>
            </a: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	means that coalitions have to be built across two chambers</a:t>
            </a: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1800" dirty="0" smtClean="0">
              <a:ea typeface="ＭＳ Ｐゴシック" pitchFamily="34" charset="-128"/>
            </a:endParaRP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Federalism/Decentralisation </a:t>
            </a:r>
            <a:r>
              <a:rPr lang="en-GB" sz="1800" dirty="0" smtClean="0">
                <a:ea typeface="ＭＳ Ｐゴシック" pitchFamily="34" charset="-128"/>
              </a:rPr>
              <a:t>(vs. unitary state structure)</a:t>
            </a: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	restricts the power of the central government</a:t>
            </a: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1800" dirty="0" smtClean="0">
              <a:ea typeface="ＭＳ Ｐゴシック" pitchFamily="34" charset="-128"/>
            </a:endParaRP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Referendums</a:t>
            </a: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	allow a majority in the public to over-ride the parliamentary majority</a:t>
            </a: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1800" dirty="0" smtClean="0">
              <a:ea typeface="ＭＳ Ｐゴシック" pitchFamily="34" charset="-128"/>
            </a:endParaRP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Bills of Rights + Constitutional Courts </a:t>
            </a:r>
            <a:r>
              <a:rPr lang="en-GB" sz="1800" dirty="0" smtClean="0">
                <a:ea typeface="ＭＳ Ｐゴシック" pitchFamily="34" charset="-128"/>
              </a:rPr>
              <a:t>(vs. parliamentary sovereignty)</a:t>
            </a: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	allow a Supreme Court to block the parliamentary majority</a:t>
            </a: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1800" dirty="0" smtClean="0">
              <a:ea typeface="ＭＳ Ｐゴシック" pitchFamily="34" charset="-128"/>
            </a:endParaRP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Independent Central Bank </a:t>
            </a:r>
            <a:r>
              <a:rPr lang="en-GB" sz="1800" dirty="0" smtClean="0">
                <a:ea typeface="ＭＳ Ｐゴシック" pitchFamily="34" charset="-128"/>
              </a:rPr>
              <a:t>(vs. control by Finance Minister)</a:t>
            </a: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	restricts the ability of the government to shape economic policy</a:t>
            </a: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1800" dirty="0" smtClean="0">
              <a:ea typeface="ＭＳ Ｐゴシック" pitchFamily="34" charset="-128"/>
            </a:endParaRPr>
          </a:p>
          <a:p>
            <a:pPr marL="266700" indent="-26670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1800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3539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ea typeface="ＭＳ Ｐゴシック" pitchFamily="34" charset="-128"/>
              </a:rPr>
              <a:t>Types of Policymaking Contexts</a:t>
            </a:r>
          </a:p>
        </p:txBody>
      </p:sp>
      <p:graphicFrame>
        <p:nvGraphicFramePr>
          <p:cNvPr id="273505" name="Group 9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7788690"/>
              </p:ext>
            </p:extLst>
          </p:nvPr>
        </p:nvGraphicFramePr>
        <p:xfrm>
          <a:off x="457200" y="1600200"/>
          <a:ext cx="8255000" cy="4241812"/>
        </p:xfrm>
        <a:graphic>
          <a:graphicData uri="http://schemas.openxmlformats.org/drawingml/2006/table">
            <a:tbl>
              <a:tblPr/>
              <a:tblGrid>
                <a:gridCol w="874713"/>
                <a:gridCol w="1763712"/>
                <a:gridCol w="2736850"/>
                <a:gridCol w="2879725"/>
              </a:tblGrid>
              <a:tr h="570230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18000" marR="18000" marT="10798" marB="10798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Regime Type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000" marR="18000" marT="10798" marB="10798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702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18000" marR="18000" marT="10798" marB="10798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18000" marR="18000" marT="10798" marB="1079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Parliamentary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000" marR="18000" marT="10798" marB="1079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Presidential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000" marR="18000" marT="10798" marB="10798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5431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Gov’t Type</a:t>
                      </a:r>
                      <a:endParaRPr kumimoji="0" lang="en-GB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000" marR="18000" marT="10798" marB="10798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Single-Party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8000" marR="18000" marT="10798" marB="10798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A5C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Majoritarian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EA5C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F83A4B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29E4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“Westminster”</a:t>
                      </a:r>
                      <a:b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29E4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29E4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Model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D29E4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000" marR="18000" marT="10798" marB="1079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A5C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“Consensus”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A5C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A5C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29E4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United States</a:t>
                      </a:r>
                      <a:b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29E4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29E4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Model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29E4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000" marR="18000" marT="10798" marB="1079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590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    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34" charset="-128"/>
                          <a:cs typeface="Arial" charset="0"/>
                        </a:rPr>
                        <a:t>Coalition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18000" marR="18000" marT="10798" marB="10798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A5C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Consensus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29E4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29E4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29E4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Continental European</a:t>
                      </a:r>
                      <a:b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29E4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29E4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Model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D29E4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000" marR="18000" marT="10798" marB="1079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A5C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Super-Consensus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A5C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A5C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29E4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Latin American</a:t>
                      </a:r>
                      <a:b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29E4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29E4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Model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4D29E4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18000" marR="18000" marT="10798" marB="1079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913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404812"/>
          </a:xfrm>
        </p:spPr>
        <p:txBody>
          <a:bodyPr>
            <a:noAutofit/>
          </a:bodyPr>
          <a:lstStyle/>
          <a:p>
            <a:r>
              <a:rPr lang="en-GB" sz="3000" dirty="0" smtClean="0">
                <a:ea typeface="ＭＳ Ｐゴシック" pitchFamily="34" charset="-128"/>
              </a:rPr>
              <a:t>Designs of Democracy </a:t>
            </a:r>
            <a:r>
              <a:rPr lang="en-GB" sz="3000" dirty="0">
                <a:ea typeface="ＭＳ Ｐゴシック" pitchFamily="34" charset="-128"/>
              </a:rPr>
              <a:t>A</a:t>
            </a:r>
            <a:r>
              <a:rPr lang="en-GB" sz="3000" dirty="0" smtClean="0">
                <a:ea typeface="ＭＳ Ｐゴシック" pitchFamily="34" charset="-128"/>
              </a:rPr>
              <a:t>round the World</a:t>
            </a:r>
          </a:p>
        </p:txBody>
      </p:sp>
      <p:graphicFrame>
        <p:nvGraphicFramePr>
          <p:cNvPr id="297163" name="Group 20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9009870"/>
              </p:ext>
            </p:extLst>
          </p:nvPr>
        </p:nvGraphicFramePr>
        <p:xfrm>
          <a:off x="200519" y="834167"/>
          <a:ext cx="8445500" cy="5292725"/>
        </p:xfrm>
        <a:graphic>
          <a:graphicData uri="http://schemas.openxmlformats.org/drawingml/2006/table">
            <a:tbl>
              <a:tblPr/>
              <a:tblGrid>
                <a:gridCol w="998538"/>
                <a:gridCol w="1241425"/>
                <a:gridCol w="1241425"/>
                <a:gridCol w="1239837"/>
                <a:gridCol w="1241425"/>
                <a:gridCol w="1241425"/>
                <a:gridCol w="1241425"/>
              </a:tblGrid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A5C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Parliamentary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EA5C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A5C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Hybrid (e.g. Semi-Pres.)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EA5C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A5C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Presidential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EA5C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Single-Party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Coalition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Single-Party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Coalition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Single-Party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Coalition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57362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Europe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Greece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, 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Spain*,</a:t>
                      </a:r>
                      <a:b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UK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Belgium*,</a:t>
                      </a:r>
                      <a:b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Czech Rep.,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Denm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.,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Eston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.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,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Germ.*, Hung.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,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Irel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., Ital.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, 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Latvia,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Mold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.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,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Neth’s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, Norw., Swed.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Portugal, Romania, Russia*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Austria*,</a:t>
                      </a:r>
                      <a:b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Bulg., Croatia, Finland, France, Lith.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, 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Maced., Pol., Serbia, Slovak., Switz.* Ukraine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Cyprus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3712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Americas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Canada*,</a:t>
                      </a:r>
                      <a:b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Jamaica,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Trinidad &amp; Tob.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Argent.*,</a:t>
                      </a:r>
                      <a:b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Costa Rica,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Dom. Rep.,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El Salv.,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Guat.,</a:t>
                      </a:r>
                      <a:b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Guy.,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Hond.,</a:t>
                      </a:r>
                      <a:b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Mexico*,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Nicar., Peru,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USA*, Venez.*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Bolivia,</a:t>
                      </a:r>
                      <a:b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Brazil*,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Chile,</a:t>
                      </a:r>
                      <a:b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Colombia,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Ecuador,</a:t>
                      </a:r>
                      <a:b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Panama,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Paraguay,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Uruguay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12969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Asia,</a:t>
                      </a:r>
                      <a:b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Pacific,</a:t>
                      </a:r>
                      <a:b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Africa,</a:t>
                      </a:r>
                      <a:b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Middle East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Australia*,</a:t>
                      </a:r>
                      <a:b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Botswana,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Japan,</a:t>
                      </a:r>
                      <a:b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Lesotho,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Nepal,</a:t>
                      </a:r>
                      <a:b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South Africa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Bangl., India*,</a:t>
                      </a:r>
                      <a:b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Israel, Maurit.,</a:t>
                      </a:r>
                      <a:b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NZ, PNG,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Sri Lanka,</a:t>
                      </a:r>
                      <a:b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Thailand,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Turkey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Madagascar,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Mongolia,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Taiwan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Mali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Indonesia,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Malawi,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Mozambique,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Namibia,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S. Korea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Benin,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Philippines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34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60" name="Text Box 204"/>
          <p:cNvSpPr txBox="1">
            <a:spLocks noChangeArrowheads="1"/>
          </p:cNvSpPr>
          <p:nvPr/>
        </p:nvSpPr>
        <p:spPr bwMode="auto">
          <a:xfrm>
            <a:off x="719138" y="6273800"/>
            <a:ext cx="3025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600" b="0" dirty="0"/>
              <a:t>*= federal/decentralised system</a:t>
            </a:r>
            <a:endParaRPr 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1079347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512763"/>
            <a:ext cx="8064500" cy="574675"/>
          </a:xfrm>
        </p:spPr>
        <p:txBody>
          <a:bodyPr>
            <a:normAutofit fontScale="90000"/>
          </a:bodyPr>
          <a:lstStyle/>
          <a:p>
            <a:r>
              <a:rPr lang="en-GB" sz="3200" dirty="0" smtClean="0">
                <a:ea typeface="ＭＳ Ｐゴシック" pitchFamily="34" charset="-128"/>
              </a:rPr>
              <a:t>Modelling Policymaking</a:t>
            </a:r>
            <a:endParaRPr lang="en-GB" sz="2800" dirty="0" smtClean="0">
              <a:ea typeface="ＭＳ Ｐゴシック" pitchFamily="34" charset="-128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41586"/>
            <a:ext cx="7881938" cy="5111750"/>
          </a:xfrm>
        </p:spPr>
        <p:txBody>
          <a:bodyPr/>
          <a:lstStyle/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The Spatial Model: Basic Assumptions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1800" b="1" dirty="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1. Politics and policy-making can be conceptualised in a political ‘space’ (e.g. a Left-Right dimension)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1800" b="1" dirty="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2. Each actor (e.g. a legislator or a party) has an ‘ideal policy’ in this policy space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1800" dirty="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3. When making a choice between different policies, each actor will vote for the policy which is closest to his/her ideal policy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1800" dirty="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dirty="0" smtClean="0">
                <a:ea typeface="ＭＳ Ｐゴシック" pitchFamily="34" charset="-128"/>
              </a:rPr>
              <a:t>4. If no policy is agreed, the existing policy (the ‘status quo’) remains</a:t>
            </a:r>
          </a:p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1800" dirty="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</a:tabLst>
            </a:pPr>
            <a:endParaRPr lang="en-GB" sz="1800" b="1" dirty="0" smtClean="0">
              <a:ea typeface="ＭＳ Ｐゴシック" pitchFamily="34" charset="-128"/>
            </a:endParaRPr>
          </a:p>
          <a:p>
            <a:pPr marL="266700" indent="-266700">
              <a:buFontTx/>
              <a:buNone/>
              <a:tabLst>
                <a:tab pos="261938" algn="l"/>
              </a:tabLst>
            </a:pPr>
            <a:r>
              <a:rPr lang="en-GB" sz="1800" b="1" dirty="0" smtClean="0">
                <a:ea typeface="ＭＳ Ｐゴシック" pitchFamily="34" charset="-128"/>
              </a:rPr>
              <a:t>=&gt; With no institutions: </a:t>
            </a:r>
            <a:r>
              <a:rPr lang="en-GB" sz="1800" dirty="0" smtClean="0">
                <a:ea typeface="ＭＳ Ｐゴシック" pitchFamily="34" charset="-128"/>
              </a:rPr>
              <a:t>policies should converge on the position of the ‘median voter’ (the ‘median voter theorem’) (Black, 1958)</a:t>
            </a:r>
            <a:endParaRPr lang="en-US" sz="18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1302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2"/>
          <p:cNvSpPr>
            <a:spLocks noChangeShapeType="1"/>
          </p:cNvSpPr>
          <p:nvPr/>
        </p:nvSpPr>
        <p:spPr bwMode="auto">
          <a:xfrm>
            <a:off x="1908175" y="3357563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27019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37814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4429125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4789488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5653088" y="335756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484438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A</a:t>
            </a:r>
            <a:endParaRPr lang="en-US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284663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C</a:t>
            </a:r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636963" y="3502025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B</a:t>
            </a:r>
            <a:endParaRPr lang="en-US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508625" y="35020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E</a:t>
            </a:r>
            <a:endParaRPr lang="en-US"/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4645025" y="3502025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D</a:t>
            </a:r>
            <a:endParaRPr lang="en-US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044575" y="3213100"/>
            <a:ext cx="792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Left</a:t>
            </a:r>
            <a:endParaRPr lang="en-US"/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6516688" y="3213100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/>
              <a:t>Right</a:t>
            </a:r>
            <a:endParaRPr lang="en-US"/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 flipV="1">
            <a:off x="2051050" y="27813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1763713" y="2492375"/>
            <a:ext cx="5762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SQ</a:t>
            </a:r>
            <a:endParaRPr lang="en-US" i="1"/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 flipV="1">
            <a:off x="5651500" y="27813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5364163" y="2492375"/>
            <a:ext cx="5762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GB" i="1"/>
              <a:t>X</a:t>
            </a:r>
            <a:endParaRPr lang="en-US" i="1"/>
          </a:p>
        </p:txBody>
      </p:sp>
    </p:spTree>
    <p:extLst>
      <p:ext uri="{BB962C8B-B14F-4D97-AF65-F5344CB8AC3E}">
        <p14:creationId xmlns:p14="http://schemas.microsoft.com/office/powerpoint/2010/main" val="1392098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929</Words>
  <Application>Microsoft Macintosh PowerPoint</Application>
  <PresentationFormat>On-screen Show (4:3)</PresentationFormat>
  <Paragraphs>336</Paragraphs>
  <Slides>25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Office Theme</vt:lpstr>
      <vt:lpstr>Policymaking</vt:lpstr>
      <vt:lpstr>PowerPoint Presentation</vt:lpstr>
      <vt:lpstr>Understanding Policymaking</vt:lpstr>
      <vt:lpstr>Two Models of Government: Majoritarian and Consensus (Arend Lijphart 1984, 2012)</vt:lpstr>
      <vt:lpstr>Institutional Checks on Majority Rule </vt:lpstr>
      <vt:lpstr>Types of Policymaking Contexts</vt:lpstr>
      <vt:lpstr>Designs of Democracy Around the World</vt:lpstr>
      <vt:lpstr>Modelling Policymaking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Two Key Powers (George Tsebelis, 2002)</vt:lpstr>
      <vt:lpstr>Majoritarian Government -&gt; “dictatorship” of the Majority Party</vt:lpstr>
      <vt:lpstr>Consensus Government -&gt; compromise, but possible “gridlock”</vt:lpstr>
      <vt:lpstr>Consensus Government -&gt; compromise, but possible “gridlock”</vt:lpstr>
      <vt:lpstr>Consensus Government -&gt; compromise, but possible “gridlock”</vt:lpstr>
      <vt:lpstr>Tsebelis’s Two Main Propositions</vt:lpstr>
      <vt:lpstr>Pros and Cons of Majoritarian and Consensus Models</vt:lpstr>
      <vt:lpstr>In Sum</vt:lpstr>
      <vt:lpstr>References 1</vt:lpstr>
      <vt:lpstr>References 2</vt:lpstr>
    </vt:vector>
  </TitlesOfParts>
  <Company>London School of Economics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Ailsa Drake</dc:creator>
  <cp:lastModifiedBy>Office User</cp:lastModifiedBy>
  <cp:revision>38</cp:revision>
  <dcterms:created xsi:type="dcterms:W3CDTF">2010-11-12T13:52:49Z</dcterms:created>
  <dcterms:modified xsi:type="dcterms:W3CDTF">2015-12-07T14:08:58Z</dcterms:modified>
</cp:coreProperties>
</file>