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8"/>
  </p:notesMasterIdLst>
  <p:sldIdLst>
    <p:sldId id="273" r:id="rId3"/>
    <p:sldId id="274" r:id="rId4"/>
    <p:sldId id="275" r:id="rId5"/>
    <p:sldId id="276" r:id="rId6"/>
    <p:sldId id="277" r:id="rId7"/>
    <p:sldId id="279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6" r:id="rId22"/>
    <p:sldId id="295" r:id="rId23"/>
    <p:sldId id="299" r:id="rId24"/>
    <p:sldId id="300" r:id="rId25"/>
    <p:sldId id="298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23DA-D446-4DED-9F80-4DD3CB79E4F8}" type="datetimeFigureOut">
              <a:rPr lang="en-GB" smtClean="0"/>
              <a:t>12/10/15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F5EBD-58CC-4D92-968A-230089B4AC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865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C2FCF-18CB-4A01-92E3-B1203046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03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3BAD9-1141-40B8-B85D-A6AF8BB51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6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5" r:id="rId5"/>
    <p:sldLayoutId id="2147483676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Parties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647700" y="1412875"/>
            <a:ext cx="8245475" cy="50038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sz="2200" b="1" dirty="0" smtClean="0"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2200" b="1" dirty="0" smtClean="0">
                <a:ea typeface="ＭＳ Ｐゴシック" pitchFamily="34" charset="-128"/>
              </a:rPr>
              <a:t>“A political party is a body of men [sic] united for promoting by their joint endeavors the national interest, upon some particular principle in which they are all agreed”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Edmund Burke, 1770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“Democracy is unthinkable save in terms of parties”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E.E. </a:t>
            </a:r>
            <a:r>
              <a:rPr lang="en-GB" sz="2200" dirty="0" err="1" smtClean="0">
                <a:ea typeface="ＭＳ Ｐゴシック" pitchFamily="34" charset="-128"/>
              </a:rPr>
              <a:t>Schattschneider</a:t>
            </a:r>
            <a:r>
              <a:rPr lang="en-GB" sz="2200" dirty="0" smtClean="0">
                <a:ea typeface="ＭＳ Ｐゴシック" pitchFamily="34" charset="-128"/>
              </a:rPr>
              <a:t>, 1942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414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>
          <a:xfrm>
            <a:off x="215900" y="274638"/>
            <a:ext cx="8748713" cy="777875"/>
          </a:xfrm>
        </p:spPr>
        <p:txBody>
          <a:bodyPr>
            <a:no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The UK: Towards a Multi-Party System?</a:t>
            </a:r>
            <a:r>
              <a:rPr lang="en-GB" sz="2600" dirty="0" smtClean="0">
                <a:ea typeface="ＭＳ Ｐゴシック" pitchFamily="34" charset="-128"/>
              </a:rPr>
              <a:t/>
            </a:r>
            <a:br>
              <a:rPr lang="en-GB" sz="2600" dirty="0" smtClean="0">
                <a:ea typeface="ＭＳ Ｐゴシック" pitchFamily="34" charset="-128"/>
              </a:rPr>
            </a:br>
            <a:r>
              <a:rPr lang="en-GB" sz="2600" dirty="0" smtClean="0">
                <a:ea typeface="ＭＳ Ｐゴシック" pitchFamily="34" charset="-128"/>
              </a:rPr>
              <a:t>Vote Shares, 1830-</a:t>
            </a:r>
            <a:r>
              <a:rPr lang="en-GB" sz="2600" dirty="0" smtClean="0">
                <a:ea typeface="ＭＳ Ｐゴシック" pitchFamily="34" charset="-128"/>
              </a:rPr>
              <a:t>2015</a:t>
            </a:r>
            <a:endParaRPr lang="en-US" sz="2600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4665"/>
            <a:ext cx="9048081" cy="475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423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Numbers of Parties in Western Europe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1" y="1134208"/>
            <a:ext cx="7822863" cy="5723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45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Numbers of Parties in Eastern Europe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156344"/>
            <a:ext cx="7793004" cy="570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109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Numbers of Parties in Americas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37908"/>
            <a:ext cx="7818201" cy="572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729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Numbers of Parties in the Asia-Pacific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9" y="1132546"/>
            <a:ext cx="7825530" cy="5725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006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Numbers of Parties in Africa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9" y="1069874"/>
            <a:ext cx="7911188" cy="578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83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Measuring Party Positions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503238" y="1341438"/>
            <a:ext cx="8316912" cy="52562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1800" b="1" dirty="0" smtClean="0">
                <a:ea typeface="ＭＳ Ｐゴシック" pitchFamily="34" charset="-128"/>
              </a:rPr>
              <a:t>3 main ways in which political scientists have tried to measure where parties are ‘located’ (on the Left-Right dimension or other policy dimensions):</a:t>
            </a:r>
          </a:p>
          <a:p>
            <a:pPr marL="0" indent="0" eaLnBrk="1" hangingPunct="1">
              <a:buFontTx/>
              <a:buNone/>
            </a:pP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1800" b="1" dirty="0" smtClean="0">
                <a:ea typeface="ＭＳ Ｐゴシック" pitchFamily="34" charset="-128"/>
              </a:rPr>
              <a:t>1. Coding party manifestos </a:t>
            </a:r>
            <a:r>
              <a:rPr lang="en-GB" sz="1800" dirty="0" smtClean="0">
                <a:ea typeface="ＭＳ Ｐゴシック" pitchFamily="34" charset="-128"/>
              </a:rPr>
              <a:t>(e.g. Comparative Manifestos Project)</a:t>
            </a:r>
          </a:p>
          <a:p>
            <a:pPr marL="0" indent="0" eaLnBrk="1" hangingPunct="1">
              <a:buFontTx/>
              <a:buNone/>
            </a:pPr>
            <a:r>
              <a:rPr lang="en-GB" sz="1800" dirty="0" smtClean="0">
                <a:ea typeface="ＭＳ Ｐゴシック" pitchFamily="34" charset="-128"/>
              </a:rPr>
              <a:t>Teams of people ‘hand-code’ each sentence in a party manifesto, and then apply a method for adding the sentences together to work out party positions on individual policy dimensions and the overall Left-Right dimension</a:t>
            </a:r>
          </a:p>
          <a:p>
            <a:pPr marL="0" indent="0" eaLnBrk="1" hangingPunct="1">
              <a:buFontTx/>
              <a:buNone/>
            </a:pPr>
            <a:endParaRPr lang="en-GB" sz="18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1800" b="1" dirty="0" smtClean="0">
                <a:ea typeface="ＭＳ Ｐゴシック" pitchFamily="34" charset="-128"/>
              </a:rPr>
              <a:t>2. Expert surveys </a:t>
            </a:r>
            <a:r>
              <a:rPr lang="en-GB" sz="1800" dirty="0" smtClean="0">
                <a:ea typeface="ＭＳ Ｐゴシック" pitchFamily="34" charset="-128"/>
              </a:rPr>
              <a:t>(e.g. Laver &amp; Benoit)</a:t>
            </a:r>
            <a:endParaRPr lang="en-GB" sz="18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1800" dirty="0" smtClean="0">
                <a:ea typeface="ＭＳ Ｐゴシック" pitchFamily="34" charset="-128"/>
              </a:rPr>
              <a:t>Ask political scientists in a country to locate parties at a particular point in time on the Left-Right dimension &amp; other policy dimensions (e.g. 1-10 or 1-20 scales)</a:t>
            </a:r>
          </a:p>
          <a:p>
            <a:pPr marL="0" indent="0" eaLnBrk="1" hangingPunct="1">
              <a:buFontTx/>
              <a:buNone/>
            </a:pPr>
            <a:endParaRPr lang="en-GB" sz="18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1800" b="1" dirty="0" smtClean="0">
                <a:ea typeface="ＭＳ Ｐゴシック" pitchFamily="34" charset="-128"/>
              </a:rPr>
              <a:t>3. Analysis of parliamentary votes </a:t>
            </a:r>
            <a:r>
              <a:rPr lang="en-GB" sz="1800" dirty="0" smtClean="0">
                <a:ea typeface="ＭＳ Ｐゴシック" pitchFamily="34" charset="-128"/>
              </a:rPr>
              <a:t>(e.g. Poole &amp; Rosenthal)</a:t>
            </a:r>
          </a:p>
          <a:p>
            <a:pPr marL="0" indent="0" eaLnBrk="1" hangingPunct="1">
              <a:buFontTx/>
              <a:buNone/>
            </a:pPr>
            <a:r>
              <a:rPr lang="en-GB" sz="1800" dirty="0" smtClean="0">
                <a:ea typeface="ＭＳ Ｐゴシック" pitchFamily="34" charset="-128"/>
              </a:rPr>
              <a:t>Look at how MPs and parties have voted on policy issues in parliaments, and use these votes to locate parties and MPs in a multi-dimensional policy space</a:t>
            </a:r>
          </a:p>
        </p:txBody>
      </p:sp>
    </p:spTree>
    <p:extLst>
      <p:ext uri="{BB962C8B-B14F-4D97-AF65-F5344CB8AC3E}">
        <p14:creationId xmlns:p14="http://schemas.microsoft.com/office/powerpoint/2010/main" val="104871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287338" y="188913"/>
            <a:ext cx="8399462" cy="490537"/>
          </a:xfrm>
        </p:spPr>
        <p:txBody>
          <a:bodyPr>
            <a:no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Locations of UK Party Manifestos</a:t>
            </a: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" y="1127902"/>
            <a:ext cx="8589352" cy="5699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AutoShape 2"/>
          <p:cNvSpPr>
            <a:spLocks noChangeAspect="1" noChangeArrowheads="1"/>
          </p:cNvSpPr>
          <p:nvPr/>
        </p:nvSpPr>
        <p:spPr bwMode="auto">
          <a:xfrm>
            <a:off x="142875" y="800100"/>
            <a:ext cx="8893175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44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287338" y="188913"/>
            <a:ext cx="8399462" cy="490537"/>
          </a:xfrm>
        </p:spPr>
        <p:txBody>
          <a:bodyPr>
            <a:no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Locations of UK Party Manifestos</a:t>
            </a: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22531" name="Picture 3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4" y="1135003"/>
            <a:ext cx="8578972" cy="5703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AutoShape 141"/>
          <p:cNvSpPr>
            <a:spLocks noChangeAspect="1" noChangeArrowheads="1"/>
          </p:cNvSpPr>
          <p:nvPr/>
        </p:nvSpPr>
        <p:spPr bwMode="auto">
          <a:xfrm>
            <a:off x="142875" y="800100"/>
            <a:ext cx="8893175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907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250825" y="0"/>
            <a:ext cx="8642350" cy="490538"/>
          </a:xfrm>
        </p:spPr>
        <p:txBody>
          <a:bodyPr/>
          <a:lstStyle/>
          <a:p>
            <a:pPr eaLnBrk="1" hangingPunct="1"/>
            <a:r>
              <a:rPr lang="en-GB" sz="2400" dirty="0" smtClean="0">
                <a:ea typeface="ＭＳ Ｐゴシック" pitchFamily="34" charset="-128"/>
              </a:rPr>
              <a:t>Expert Judgements of Party Locations in Europe, c.2005</a:t>
            </a:r>
            <a:endParaRPr lang="en-US" sz="3400" dirty="0" smtClean="0">
              <a:ea typeface="ＭＳ Ｐゴシック" pitchFamily="34" charset="-128"/>
            </a:endParaRPr>
          </a:p>
        </p:txBody>
      </p:sp>
      <p:pic>
        <p:nvPicPr>
          <p:cNvPr id="23555" name="Picture 3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23012"/>
            <a:ext cx="8785225" cy="6311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34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Outline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47700" y="1592263"/>
            <a:ext cx="8039100" cy="4392612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Why Parties?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Two Theories of Parties</a:t>
            </a:r>
            <a:r>
              <a:rPr lang="en-GB" sz="2200" dirty="0" smtClean="0">
                <a:ea typeface="ＭＳ Ｐゴシック" pitchFamily="34" charset="-128"/>
              </a:rPr>
              <a:t> </a:t>
            </a:r>
            <a:br>
              <a:rPr lang="en-GB" sz="2200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	Cleavage Model vs. Strategic Actor Model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Measurement of Parties</a:t>
            </a:r>
            <a:br>
              <a:rPr lang="en-GB" sz="2200" b="1" dirty="0" smtClean="0">
                <a:ea typeface="ＭＳ Ｐゴシック" pitchFamily="34" charset="-128"/>
              </a:rPr>
            </a:br>
            <a:r>
              <a:rPr lang="en-GB" sz="2200" b="1" dirty="0" smtClean="0">
                <a:ea typeface="ＭＳ Ｐゴシック" pitchFamily="34" charset="-128"/>
              </a:rPr>
              <a:t>	</a:t>
            </a:r>
            <a:r>
              <a:rPr lang="en-GB" sz="2200" dirty="0" smtClean="0">
                <a:ea typeface="ＭＳ Ｐゴシック" pitchFamily="34" charset="-128"/>
              </a:rPr>
              <a:t>‘Effective’ number of parties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Where parties are located</a:t>
            </a:r>
          </a:p>
          <a:p>
            <a:pPr marL="0" indent="0" eaLnBrk="1" hangingPunct="1">
              <a:buFontTx/>
              <a:buNone/>
            </a:pP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Choosing Party Leaders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Options and implications</a:t>
            </a:r>
          </a:p>
        </p:txBody>
      </p:sp>
    </p:spTree>
    <p:extLst>
      <p:ext uri="{BB962C8B-B14F-4D97-AF65-F5344CB8AC3E}">
        <p14:creationId xmlns:p14="http://schemas.microsoft.com/office/powerpoint/2010/main" val="115116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dirty="0" smtClean="0">
                <a:ea typeface="ＭＳ Ｐゴシック" pitchFamily="34" charset="-128"/>
              </a:rPr>
              <a:t>Polarization of US Parties</a:t>
            </a:r>
            <a:r>
              <a:rPr lang="en-GB" sz="3200" dirty="0" smtClean="0">
                <a:ea typeface="ＭＳ Ｐゴシック" pitchFamily="34" charset="-128"/>
              </a:rPr>
              <a:t>, </a:t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dirty="0" smtClean="0">
                <a:ea typeface="ＭＳ Ｐゴシック" pitchFamily="34" charset="-128"/>
              </a:rPr>
              <a:t>Based on Roll-Call Voting in Congress</a:t>
            </a:r>
            <a:endParaRPr lang="en-US" sz="3200" dirty="0" smtClean="0">
              <a:ea typeface="ＭＳ Ｐゴシック" pitchFamily="34" charset="-128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9" y="1366800"/>
            <a:ext cx="8932863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6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Choosing Party Leaders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246375"/>
            <a:ext cx="8218487" cy="5278250"/>
          </a:xfrm>
        </p:spPr>
        <p:txBody>
          <a:bodyPr>
            <a:normAutofit/>
          </a:bodyPr>
          <a:lstStyle/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 smtClean="0">
                <a:ea typeface="ＭＳ Ｐゴシック" pitchFamily="34" charset="-128"/>
              </a:rPr>
              <a:t>Growing ‘</a:t>
            </a:r>
            <a:r>
              <a:rPr lang="en-US" sz="1900" dirty="0" err="1" smtClean="0">
                <a:ea typeface="ＭＳ Ｐゴシック" pitchFamily="34" charset="-128"/>
              </a:rPr>
              <a:t>democratisation</a:t>
            </a:r>
            <a:r>
              <a:rPr lang="en-US" sz="1900" dirty="0" smtClean="0">
                <a:ea typeface="ＭＳ Ｐゴシック" pitchFamily="34" charset="-128"/>
              </a:rPr>
              <a:t>’ of how party leaders are chosen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US" sz="1900" dirty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endParaRPr lang="en-US" sz="1900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b="1" dirty="0" smtClean="0">
                <a:ea typeface="ＭＳ Ｐゴシック" pitchFamily="34" charset="-128"/>
              </a:rPr>
              <a:t>Options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US" sz="1900" dirty="0">
              <a:ea typeface="ＭＳ Ｐゴシック" pitchFamily="34" charset="-128"/>
            </a:endParaRPr>
          </a:p>
          <a:p>
            <a:pPr marL="180975" indent="-180975">
              <a:tabLst>
                <a:tab pos="180975" algn="l"/>
              </a:tabLst>
            </a:pPr>
            <a:r>
              <a:rPr lang="en-US" sz="1900" b="1" dirty="0">
                <a:ea typeface="ＭＳ Ｐゴシック" pitchFamily="34" charset="-128"/>
              </a:rPr>
              <a:t>	</a:t>
            </a:r>
            <a:r>
              <a:rPr lang="en-US" sz="1900" b="1" dirty="0" smtClean="0">
                <a:ea typeface="ＭＳ Ｐゴシック" pitchFamily="34" charset="-128"/>
              </a:rPr>
              <a:t>Within Parties</a:t>
            </a:r>
            <a:endParaRPr lang="en-US" sz="1900" b="1" dirty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 smtClean="0">
                <a:ea typeface="ＭＳ Ｐゴシック" pitchFamily="34" charset="-128"/>
              </a:rPr>
              <a:t>		By elites, e.g. elected parliamentary representatives (MPs, MEPs)</a:t>
            </a: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 smtClean="0">
                <a:ea typeface="ＭＳ Ｐゴシック" pitchFamily="34" charset="-128"/>
              </a:rPr>
              <a:t>		Corporatist blocs: e.g. elites, members, associations (e.g. Unions)</a:t>
            </a:r>
            <a:endParaRPr lang="en-US" sz="1900" dirty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endParaRPr lang="en-US" sz="1900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b="1" dirty="0">
                <a:ea typeface="ＭＳ Ｐゴシック" pitchFamily="34" charset="-128"/>
              </a:rPr>
              <a:t>	</a:t>
            </a:r>
            <a:r>
              <a:rPr lang="en-US" sz="1900" b="1" dirty="0" smtClean="0">
                <a:ea typeface="ＭＳ Ｐゴシック" pitchFamily="34" charset="-128"/>
              </a:rPr>
              <a:t>‘Primaries’</a:t>
            </a: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>
                <a:ea typeface="ＭＳ Ｐゴシック" pitchFamily="34" charset="-128"/>
              </a:rPr>
              <a:t>	</a:t>
            </a:r>
            <a:r>
              <a:rPr lang="en-US" sz="1900" dirty="0" smtClean="0">
                <a:ea typeface="ＭＳ Ｐゴシック" pitchFamily="34" charset="-128"/>
              </a:rPr>
              <a:t>	Party ‘members’</a:t>
            </a: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>
                <a:ea typeface="ＭＳ Ｐゴシック" pitchFamily="34" charset="-128"/>
              </a:rPr>
              <a:t>	</a:t>
            </a:r>
            <a:r>
              <a:rPr lang="en-US" sz="1900" dirty="0" smtClean="0">
                <a:ea typeface="ＭＳ Ｐゴシック" pitchFamily="34" charset="-128"/>
              </a:rPr>
              <a:t>	Registered party voters</a:t>
            </a: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US" sz="1900" dirty="0">
                <a:ea typeface="ＭＳ Ｐゴシック" pitchFamily="34" charset="-128"/>
              </a:rPr>
              <a:t>	</a:t>
            </a:r>
            <a:r>
              <a:rPr lang="en-US" sz="1900" dirty="0" smtClean="0">
                <a:ea typeface="ＭＳ Ｐゴシック" pitchFamily="34" charset="-128"/>
              </a:rPr>
              <a:t>	‘Open’ primaries</a:t>
            </a:r>
            <a:endParaRPr lang="en-GB" sz="19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191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339612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May’s (1973) Law of Curvilinear Disparity</a:t>
            </a:r>
            <a:endParaRPr lang="en-US" sz="3200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07" y="1331787"/>
            <a:ext cx="7022379" cy="541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3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Election of </a:t>
            </a:r>
            <a:r>
              <a:rPr lang="en-GB" dirty="0" err="1" smtClean="0">
                <a:ea typeface="ＭＳ Ｐゴシック" pitchFamily="34" charset="-128"/>
              </a:rPr>
              <a:t>Corbyn</a:t>
            </a:r>
            <a:r>
              <a:rPr lang="en-GB" dirty="0" smtClean="0">
                <a:ea typeface="ＭＳ Ｐゴシック" pitchFamily="34" charset="-128"/>
              </a:rPr>
              <a:t> as Labour Leader</a:t>
            </a:r>
            <a:endParaRPr lang="en-US" dirty="0" smtClean="0">
              <a:ea typeface="ＭＳ Ｐゴシック" pitchFamily="34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094439"/>
              </p:ext>
            </p:extLst>
          </p:nvPr>
        </p:nvGraphicFramePr>
        <p:xfrm>
          <a:off x="599703" y="1757921"/>
          <a:ext cx="7886174" cy="3684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982"/>
                <a:gridCol w="1278552"/>
                <a:gridCol w="1260160"/>
                <a:gridCol w="1260160"/>
                <a:gridCol w="1260160"/>
                <a:gridCol w="1260160"/>
              </a:tblGrid>
              <a:tr h="715348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Labour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MP</a:t>
                      </a: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nominations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Party members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Registered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supporters (£3)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Affiliated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supporters</a:t>
                      </a:r>
                    </a:p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e.g. </a:t>
                      </a:r>
                      <a:r>
                        <a:rPr lang="en-US" sz="1600" b="0" baseline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unions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153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Jeremy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Corbyn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36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(15.5%)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121,751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(49.6%)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88,449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(83.8%)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41,217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(57.6%)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251,417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(59.5%)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153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Andy Burnham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68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(29.3%)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55,698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(22.7%)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6,160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(5.8%)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18,604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(16.0%)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80,462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(19.0%)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153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Yvette Cooper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59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(25.4%)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54,470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(22.2%)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8,415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(7.8%)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9,043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(12.6%)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71,928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(17.0%)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71534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Liz Kendall</a:t>
                      </a:r>
                      <a:endParaRPr lang="en-US" sz="16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41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(17.8%)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13,601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(5.5%)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2,574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(2.4%)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2,682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(3.8%)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18,857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(4.5%)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39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In Sum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468313" y="981075"/>
            <a:ext cx="8218487" cy="5543550"/>
          </a:xfrm>
        </p:spPr>
        <p:txBody>
          <a:bodyPr>
            <a:normAutofit lnSpcReduction="10000"/>
          </a:bodyPr>
          <a:lstStyle/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Parties usually form to represent particular social groups or to promote particular policy agendas 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GB" sz="1900" b="1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Once formed, party leaders are eager to win seats in parliaments and government offices -&gt; incentives to change policies to capture votes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GB" sz="1900" b="1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Parties rarely disappear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GB" sz="1900" b="1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In some countries, the number of parties has increased (e.g. UK), while in others the number has decreased (e.g. Poland)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GB" sz="1900" b="1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In some countries, the main parties have converged (e.g. UK), while in others the main parties have become more polarized (e.g. the US)</a:t>
            </a:r>
          </a:p>
          <a:p>
            <a:pPr marL="180975" indent="-180975" eaLnBrk="1" hangingPunct="1">
              <a:tabLst>
                <a:tab pos="180975" algn="l"/>
              </a:tabLst>
            </a:pPr>
            <a:endParaRPr lang="en-GB" sz="1900" b="1" dirty="0" smtClean="0">
              <a:ea typeface="ＭＳ Ｐゴシック" pitchFamily="34" charset="-128"/>
            </a:endParaRPr>
          </a:p>
          <a:p>
            <a:pPr marL="180975" indent="-180975" eaLnBrk="1" hangingPunct="1">
              <a:tabLst>
                <a:tab pos="180975" algn="l"/>
              </a:tabLst>
            </a:pPr>
            <a:r>
              <a:rPr lang="en-GB" sz="1900" b="1" dirty="0" smtClean="0">
                <a:ea typeface="ＭＳ Ｐゴシック" pitchFamily="34" charset="-128"/>
              </a:rPr>
              <a:t>Explanations of these trends depend on specific political and institutional contexts </a:t>
            </a:r>
            <a:r>
              <a:rPr lang="en-GB" sz="1900" dirty="0" smtClean="0">
                <a:ea typeface="ＭＳ Ｐゴシック" pitchFamily="34" charset="-128"/>
              </a:rPr>
              <a:t>(e.g. leadership selection, electoral systems etc.)</a:t>
            </a:r>
            <a:endParaRPr lang="en-US" sz="19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5512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References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25538"/>
            <a:ext cx="8218487" cy="5399087"/>
          </a:xfrm>
        </p:spPr>
        <p:txBody>
          <a:bodyPr>
            <a:normAutofit lnSpcReduction="10000"/>
          </a:bodyPr>
          <a:lstStyle/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US" sz="1800" dirty="0" smtClean="0">
                <a:ea typeface="ＭＳ Ｐゴシック" pitchFamily="34" charset="-128"/>
              </a:rPr>
              <a:t>Anthony Downs (1957) </a:t>
            </a:r>
            <a:r>
              <a:rPr lang="en-US" sz="1800" i="1" dirty="0" smtClean="0">
                <a:ea typeface="ＭＳ Ｐゴシック" pitchFamily="34" charset="-128"/>
              </a:rPr>
              <a:t>An</a:t>
            </a:r>
            <a:r>
              <a:rPr lang="en-US" sz="1800" dirty="0" smtClean="0">
                <a:ea typeface="ＭＳ Ｐゴシック" pitchFamily="34" charset="-128"/>
              </a:rPr>
              <a:t> </a:t>
            </a:r>
            <a:r>
              <a:rPr lang="en-US" sz="1800" i="1" dirty="0" smtClean="0">
                <a:ea typeface="ＭＳ Ｐゴシック" pitchFamily="34" charset="-128"/>
              </a:rPr>
              <a:t>Economic Theory of Democracy</a:t>
            </a:r>
            <a:r>
              <a:rPr lang="en-US" sz="1800" dirty="0" smtClean="0">
                <a:ea typeface="ＭＳ Ｐゴシック" pitchFamily="34" charset="-128"/>
              </a:rPr>
              <a:t>, Cambridge, MA: Addison-Wesley.</a:t>
            </a:r>
            <a:endParaRPr lang="en-GB" sz="1800" dirty="0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dirty="0" smtClean="0">
                <a:ea typeface="ＭＳ Ｐゴシック" pitchFamily="34" charset="-128"/>
              </a:rPr>
              <a:t>Hans-Dieter </a:t>
            </a:r>
            <a:r>
              <a:rPr lang="en-GB" sz="1800" dirty="0" err="1" smtClean="0">
                <a:ea typeface="ＭＳ Ｐゴシック" pitchFamily="34" charset="-128"/>
              </a:rPr>
              <a:t>Klingemann</a:t>
            </a:r>
            <a:r>
              <a:rPr lang="en-GB" sz="1800" dirty="0" smtClean="0">
                <a:ea typeface="ＭＳ Ｐゴシック" pitchFamily="34" charset="-128"/>
              </a:rPr>
              <a:t>, Andrea </a:t>
            </a:r>
            <a:r>
              <a:rPr lang="en-GB" sz="1800" dirty="0" err="1" smtClean="0">
                <a:ea typeface="ＭＳ Ｐゴシック" pitchFamily="34" charset="-128"/>
              </a:rPr>
              <a:t>Volkens</a:t>
            </a:r>
            <a:r>
              <a:rPr lang="en-GB" sz="1800" dirty="0" smtClean="0">
                <a:ea typeface="ＭＳ Ｐゴシック" pitchFamily="34" charset="-128"/>
              </a:rPr>
              <a:t>, Judith Bara, Ian Budge and Michael MacDonald (2006) </a:t>
            </a:r>
            <a:r>
              <a:rPr lang="en-GB" sz="1800" i="1" dirty="0" smtClean="0">
                <a:ea typeface="ＭＳ Ｐゴシック" pitchFamily="34" charset="-128"/>
              </a:rPr>
              <a:t>Mapping Policy Preferences II: Estimates for Parties, Electors, and Governments in Eastern Europe, the European Union and the OECD, 1990-2003</a:t>
            </a:r>
            <a:r>
              <a:rPr lang="en-GB" sz="1800" dirty="0" smtClean="0">
                <a:ea typeface="ＭＳ Ｐゴシック" pitchFamily="34" charset="-128"/>
              </a:rPr>
              <a:t>, Oxford: Oxford University Press.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dirty="0" smtClean="0">
                <a:ea typeface="ＭＳ Ｐゴシック" pitchFamily="34" charset="-128"/>
              </a:rPr>
              <a:t>Michael Laver and Kenneth Benoit (2006) </a:t>
            </a:r>
            <a:r>
              <a:rPr lang="en-US" sz="1800" i="1" dirty="0" smtClean="0">
                <a:ea typeface="ＭＳ Ｐゴシック" pitchFamily="34" charset="-128"/>
              </a:rPr>
              <a:t>Party Policy in Modern Democracies</a:t>
            </a:r>
            <a:r>
              <a:rPr lang="en-US" sz="1800" dirty="0" smtClean="0">
                <a:ea typeface="ＭＳ Ｐゴシック" pitchFamily="34" charset="-128"/>
              </a:rPr>
              <a:t>, London: </a:t>
            </a:r>
            <a:r>
              <a:rPr lang="en-US" sz="1800" dirty="0" err="1" smtClean="0">
                <a:ea typeface="ＭＳ Ｐゴシック" pitchFamily="34" charset="-128"/>
              </a:rPr>
              <a:t>Routledge</a:t>
            </a:r>
            <a:r>
              <a:rPr lang="en-US" sz="1800" dirty="0" smtClean="0">
                <a:ea typeface="ＭＳ Ｐゴシック" pitchFamily="34" charset="-128"/>
              </a:rPr>
              <a:t>.</a:t>
            </a:r>
            <a:endParaRPr lang="en-GB" sz="1800" dirty="0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dirty="0" err="1" smtClean="0">
                <a:ea typeface="ＭＳ Ｐゴシック" pitchFamily="34" charset="-128"/>
              </a:rPr>
              <a:t>Markku</a:t>
            </a:r>
            <a:r>
              <a:rPr lang="en-GB" sz="1800" dirty="0" smtClean="0">
                <a:ea typeface="ＭＳ Ｐゴシック" pitchFamily="34" charset="-128"/>
              </a:rPr>
              <a:t> </a:t>
            </a:r>
            <a:r>
              <a:rPr lang="en-GB" sz="1800" dirty="0" err="1" smtClean="0">
                <a:ea typeface="ＭＳ Ｐゴシック" pitchFamily="34" charset="-128"/>
              </a:rPr>
              <a:t>Laakso</a:t>
            </a:r>
            <a:r>
              <a:rPr lang="en-GB" sz="1800" dirty="0" smtClean="0">
                <a:ea typeface="ＭＳ Ｐゴシック" pitchFamily="34" charset="-128"/>
              </a:rPr>
              <a:t> and Rein </a:t>
            </a:r>
            <a:r>
              <a:rPr lang="en-GB" sz="1800" dirty="0" err="1" smtClean="0">
                <a:ea typeface="ＭＳ Ｐゴシック" pitchFamily="34" charset="-128"/>
              </a:rPr>
              <a:t>Taagapera</a:t>
            </a:r>
            <a:r>
              <a:rPr lang="en-GB" sz="1800" dirty="0" smtClean="0">
                <a:ea typeface="ＭＳ Ｐゴシック" pitchFamily="34" charset="-128"/>
              </a:rPr>
              <a:t> (1979) ‘“Effective” Number of Parties: A Measure with Application to West Europe’, </a:t>
            </a:r>
            <a:r>
              <a:rPr lang="en-GB" sz="1800" i="1" dirty="0" smtClean="0">
                <a:ea typeface="ＭＳ Ｐゴシック" pitchFamily="34" charset="-128"/>
              </a:rPr>
              <a:t>Comparative Political Studies</a:t>
            </a:r>
            <a:r>
              <a:rPr lang="en-GB" sz="1800" dirty="0" smtClean="0">
                <a:ea typeface="ＭＳ Ｐゴシック" pitchFamily="34" charset="-128"/>
              </a:rPr>
              <a:t> 12: 3-27.</a:t>
            </a:r>
          </a:p>
          <a:p>
            <a:pPr marL="180975" indent="-180975">
              <a:tabLst>
                <a:tab pos="180975" algn="l"/>
              </a:tabLst>
            </a:pPr>
            <a:r>
              <a:rPr lang="en-GB" sz="1800" dirty="0">
                <a:ea typeface="ＭＳ Ｐゴシック" pitchFamily="34" charset="-128"/>
              </a:rPr>
              <a:t> John D. May (1973), 'Opinion Structure of Political Parties: The Special Law of Curvilinear Disparity', </a:t>
            </a:r>
            <a:r>
              <a:rPr lang="en-GB" sz="1800" i="1" dirty="0">
                <a:ea typeface="ＭＳ Ｐゴシック" pitchFamily="34" charset="-128"/>
              </a:rPr>
              <a:t>Political Studies </a:t>
            </a:r>
            <a:r>
              <a:rPr lang="en-GB" sz="1800" dirty="0" smtClean="0">
                <a:ea typeface="ＭＳ Ｐゴシック" pitchFamily="34" charset="-128"/>
              </a:rPr>
              <a:t>21(2) 135-151.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dirty="0" smtClean="0">
                <a:ea typeface="ＭＳ Ｐゴシック" pitchFamily="34" charset="-128"/>
              </a:rPr>
              <a:t>Seymour Martin </a:t>
            </a:r>
            <a:r>
              <a:rPr lang="en-GB" sz="1800" dirty="0" err="1" smtClean="0">
                <a:ea typeface="ＭＳ Ｐゴシック" pitchFamily="34" charset="-128"/>
              </a:rPr>
              <a:t>Lipset</a:t>
            </a:r>
            <a:r>
              <a:rPr lang="en-GB" sz="1800" dirty="0" smtClean="0">
                <a:ea typeface="ＭＳ Ｐゴシック" pitchFamily="34" charset="-128"/>
              </a:rPr>
              <a:t> and Stein </a:t>
            </a:r>
            <a:r>
              <a:rPr lang="en-GB" sz="1800" dirty="0" err="1" smtClean="0">
                <a:ea typeface="ＭＳ Ｐゴシック" pitchFamily="34" charset="-128"/>
              </a:rPr>
              <a:t>Rokkan</a:t>
            </a:r>
            <a:r>
              <a:rPr lang="en-GB" sz="1800" dirty="0" smtClean="0">
                <a:ea typeface="ＭＳ Ｐゴシック" pitchFamily="34" charset="-128"/>
              </a:rPr>
              <a:t> (1967) </a:t>
            </a:r>
            <a:r>
              <a:rPr lang="en-US" sz="1800" i="1" dirty="0" smtClean="0">
                <a:ea typeface="ＭＳ Ｐゴシック" pitchFamily="34" charset="-128"/>
              </a:rPr>
              <a:t>Party Systems and Voter Alignments: Cross-National Perspectives</a:t>
            </a:r>
            <a:r>
              <a:rPr lang="en-US" sz="1800" dirty="0" smtClean="0">
                <a:ea typeface="ＭＳ Ｐゴシック" pitchFamily="34" charset="-128"/>
              </a:rPr>
              <a:t>, Toronto: The Free Press.</a:t>
            </a:r>
            <a:endParaRPr lang="en-GB" sz="1800" dirty="0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US" sz="1800" dirty="0" smtClean="0">
                <a:ea typeface="ＭＳ Ｐゴシック" pitchFamily="34" charset="-128"/>
              </a:rPr>
              <a:t>Nolan McCarty, Keith Poole and Howard Rosenthal (2006) </a:t>
            </a:r>
            <a:r>
              <a:rPr lang="en-US" sz="1800" i="1" dirty="0" smtClean="0">
                <a:ea typeface="ＭＳ Ｐゴシック" pitchFamily="34" charset="-128"/>
              </a:rPr>
              <a:t>Polarized America: The Dance of Ideology and Unequal Riches</a:t>
            </a:r>
            <a:r>
              <a:rPr lang="en-US" sz="1800" dirty="0" smtClean="0">
                <a:ea typeface="ＭＳ Ｐゴシック" pitchFamily="34" charset="-128"/>
              </a:rPr>
              <a:t>, Cambridge, MA: MIT Press.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dirty="0" smtClean="0">
                <a:ea typeface="ＭＳ Ｐゴシック" pitchFamily="34" charset="-128"/>
              </a:rPr>
              <a:t>Keith Poole and Howard Rosenthal (2007) </a:t>
            </a:r>
            <a:r>
              <a:rPr lang="en-GB" sz="1800" i="1" dirty="0" smtClean="0">
                <a:ea typeface="ＭＳ Ｐゴシック" pitchFamily="34" charset="-128"/>
              </a:rPr>
              <a:t>Ideology and Congress</a:t>
            </a:r>
            <a:r>
              <a:rPr lang="en-GB" sz="1800" dirty="0" smtClean="0">
                <a:ea typeface="ＭＳ Ｐゴシック" pitchFamily="34" charset="-128"/>
              </a:rPr>
              <a:t>, New Brunswick, NJ: Transaction Publishers.</a:t>
            </a:r>
          </a:p>
        </p:txBody>
      </p:sp>
    </p:spTree>
    <p:extLst>
      <p:ext uri="{BB962C8B-B14F-4D97-AF65-F5344CB8AC3E}">
        <p14:creationId xmlns:p14="http://schemas.microsoft.com/office/powerpoint/2010/main" val="393576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1276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a typeface="ＭＳ Ｐゴシック" pitchFamily="34" charset="-128"/>
              </a:rPr>
              <a:t>Parties Are Bad !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9862"/>
            <a:ext cx="7881938" cy="45661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Until the early 20</a:t>
            </a:r>
            <a:r>
              <a:rPr lang="en-GB" sz="2000" b="1" baseline="30000" dirty="0" smtClean="0">
                <a:ea typeface="ＭＳ Ｐゴシック" pitchFamily="34" charset="-128"/>
              </a:rPr>
              <a:t>th</a:t>
            </a:r>
            <a:r>
              <a:rPr lang="en-GB" sz="2000" b="1" dirty="0" smtClean="0">
                <a:ea typeface="ＭＳ Ｐゴシック" pitchFamily="34" charset="-128"/>
              </a:rPr>
              <a:t> century, parties were generally seen as bad for democracy!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try to promote only one ‘part’ of a ‘general will’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dirty="0" smtClean="0">
                <a:ea typeface="ＭＳ Ｐゴシック" pitchFamily="34" charset="-128"/>
              </a:rPr>
              <a:t>i.e. the private interests of parties’ supporters rather than the 		common public interest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prevent politicians from representing their constituents’ interests or making up their own minds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lead to polarization and political instability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More recently (since the 1970s): parties form ‘cartels’ to capture the state and protect their interests against society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	</a:t>
            </a:r>
            <a:r>
              <a:rPr lang="en-GB" sz="2000" dirty="0" smtClean="0">
                <a:ea typeface="ＭＳ Ｐゴシック" pitchFamily="34" charset="-128"/>
              </a:rPr>
              <a:t>e.g. state funding of parties, colluding to break electoral promises 	etc.</a:t>
            </a:r>
            <a:br>
              <a:rPr lang="en-GB" sz="2000" dirty="0" smtClean="0">
                <a:ea typeface="ＭＳ Ｐゴシック" pitchFamily="34" charset="-128"/>
              </a:rPr>
            </a:br>
            <a:endParaRPr lang="en-US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6822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19236" y="512763"/>
            <a:ext cx="7772400" cy="57467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a typeface="ＭＳ Ｐゴシック" pitchFamily="34" charset="-128"/>
              </a:rPr>
              <a:t>Parties Are Good 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268413"/>
            <a:ext cx="8208962" cy="500538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allow for mass involvement in democracy &amp; enable ‘competition between elites’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are important for recruiting and training political leaders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reduce ‘information costs’ for candidates and voters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promote policy coordination across a range of issues (in the wider public interest) and prevent politicians from pursuing private goals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Parties create political stability, by reducing complexity of issues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b="1" dirty="0" smtClean="0">
                <a:ea typeface="ＭＳ Ｐゴシック" pitchFamily="34" charset="-128"/>
              </a:rPr>
              <a:t>The ‘Responsible Party Government’ model of democracy: 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Parties present rival policy agendas (‘manifestos’)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Citizens make a choice about policy by choosing between parties</a:t>
            </a:r>
          </a:p>
          <a:p>
            <a:pPr marL="0" indent="0">
              <a:lnSpc>
                <a:spcPct val="80000"/>
              </a:lnSpc>
              <a:buFontTx/>
              <a:buNone/>
              <a:tabLst>
                <a:tab pos="261938" algn="l"/>
              </a:tabLst>
            </a:pPr>
            <a:r>
              <a:rPr lang="en-GB" sz="2000" dirty="0" smtClean="0">
                <a:ea typeface="ＭＳ Ｐゴシック" pitchFamily="34" charset="-128"/>
              </a:rPr>
              <a:t>	Citizens judge parties on how well they have acted on their promises </a:t>
            </a:r>
            <a:endParaRPr lang="en-US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294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Two Theories of Parties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20163" name="Content Placeholder 2"/>
          <p:cNvSpPr>
            <a:spLocks noGrp="1"/>
          </p:cNvSpPr>
          <p:nvPr>
            <p:ph idx="4294967295"/>
          </p:nvPr>
        </p:nvSpPr>
        <p:spPr>
          <a:xfrm>
            <a:off x="503238" y="1125538"/>
            <a:ext cx="8316912" cy="5472112"/>
          </a:xfrm>
        </p:spPr>
        <p:txBody>
          <a:bodyPr/>
          <a:lstStyle/>
          <a:p>
            <a:pPr marL="180975" indent="-180975" eaLnBrk="1" hangingPunct="1">
              <a:buFontTx/>
              <a:buNone/>
              <a:tabLst>
                <a:tab pos="361950" algn="l"/>
              </a:tabLst>
            </a:pPr>
            <a:r>
              <a:rPr lang="en-GB" sz="2200" b="1" smtClean="0">
                <a:ea typeface="ＭＳ Ｐゴシック" pitchFamily="34" charset="-128"/>
              </a:rPr>
              <a:t>1) The Cleavage Model </a:t>
            </a:r>
            <a:r>
              <a:rPr lang="en-GB" sz="2200" smtClean="0">
                <a:ea typeface="ＭＳ Ｐゴシック" pitchFamily="34" charset="-128"/>
              </a:rPr>
              <a:t>(e.g. Lipset &amp; Rokkan, 1967)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are formed and sustained by social ‘cleavages’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are mass-based organisations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appeal to and represent particular social groups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primarily pursue </a:t>
            </a:r>
            <a:r>
              <a:rPr lang="en-GB" sz="2000" b="1" i="1" smtClean="0">
                <a:ea typeface="ＭＳ Ｐゴシック" pitchFamily="34" charset="-128"/>
              </a:rPr>
              <a:t>policy </a:t>
            </a:r>
            <a:r>
              <a:rPr lang="en-GB" sz="2000" smtClean="0">
                <a:ea typeface="ＭＳ Ｐゴシック" pitchFamily="34" charset="-128"/>
              </a:rPr>
              <a:t>(to promote the interests of their supporters), and </a:t>
            </a:r>
            <a:r>
              <a:rPr lang="en-GB" sz="2000" b="1" i="1" smtClean="0">
                <a:ea typeface="ＭＳ Ｐゴシック" pitchFamily="34" charset="-128"/>
              </a:rPr>
              <a:t>will not </a:t>
            </a:r>
            <a:r>
              <a:rPr lang="en-GB" sz="2000" smtClean="0">
                <a:ea typeface="ＭＳ Ｐゴシック" pitchFamily="34" charset="-128"/>
              </a:rPr>
              <a:t>compromise policy promises to win/remain in office</a:t>
            </a:r>
          </a:p>
          <a:p>
            <a:pPr marL="180975" indent="-180975" eaLnBrk="1" hangingPunct="1">
              <a:buFontTx/>
              <a:buNone/>
              <a:tabLst>
                <a:tab pos="361950" algn="l"/>
              </a:tabLst>
            </a:pPr>
            <a:endParaRPr lang="en-GB" sz="1800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361950" algn="l"/>
              </a:tabLst>
            </a:pPr>
            <a:r>
              <a:rPr lang="en-GB" sz="2200" b="1" smtClean="0">
                <a:ea typeface="ＭＳ Ｐゴシック" pitchFamily="34" charset="-128"/>
              </a:rPr>
              <a:t>2) The Strategic Actor Model </a:t>
            </a:r>
            <a:r>
              <a:rPr lang="en-GB" sz="2200" smtClean="0">
                <a:ea typeface="ＭＳ Ｐゴシック" pitchFamily="34" charset="-128"/>
              </a:rPr>
              <a:t>(e.g. Downs, 1957)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are formed by like-minded politicians </a:t>
            </a:r>
            <a:r>
              <a:rPr lang="en-GB" sz="1800" smtClean="0">
                <a:ea typeface="ＭＳ Ｐゴシック" pitchFamily="34" charset="-128"/>
              </a:rPr>
              <a:t>(e.g. from existing parties)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are elite organisations (who would rather not have members!)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appeal to ‘pivotal voters’ (voters who will help win elections)</a:t>
            </a:r>
          </a:p>
          <a:p>
            <a:pPr marL="180975" indent="-180975" eaLnBrk="1" hangingPunct="1">
              <a:tabLst>
                <a:tab pos="361950" algn="l"/>
              </a:tabLst>
            </a:pPr>
            <a:r>
              <a:rPr lang="en-GB" sz="2000" smtClean="0">
                <a:ea typeface="ＭＳ Ｐゴシック" pitchFamily="34" charset="-128"/>
              </a:rPr>
              <a:t>Parties primarily pursue </a:t>
            </a:r>
            <a:r>
              <a:rPr lang="en-GB" sz="2000" b="1" i="1" smtClean="0">
                <a:ea typeface="ＭＳ Ｐゴシック" pitchFamily="34" charset="-128"/>
              </a:rPr>
              <a:t>office </a:t>
            </a:r>
            <a:r>
              <a:rPr lang="en-GB" sz="2000" smtClean="0">
                <a:ea typeface="ＭＳ Ｐゴシック" pitchFamily="34" charset="-128"/>
              </a:rPr>
              <a:t>(to promote the interests of their leaders), and </a:t>
            </a:r>
            <a:r>
              <a:rPr lang="en-GB" sz="2000" b="1" i="1" smtClean="0">
                <a:ea typeface="ＭＳ Ｐゴシック" pitchFamily="34" charset="-128"/>
              </a:rPr>
              <a:t>will </a:t>
            </a:r>
            <a:r>
              <a:rPr lang="en-GB" sz="2000" smtClean="0">
                <a:ea typeface="ＭＳ Ｐゴシック" pitchFamily="34" charset="-128"/>
              </a:rPr>
              <a:t>compromise policy promises to win/remain in office</a:t>
            </a:r>
            <a:endParaRPr lang="en-GB" sz="2000" b="1" i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361950" algn="l"/>
              </a:tabLst>
            </a:pPr>
            <a:endParaRPr lang="en-GB" sz="180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7184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287338" y="274638"/>
            <a:ext cx="8532812" cy="8509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400" dirty="0" smtClean="0">
                <a:ea typeface="ＭＳ Ｐゴシック" pitchFamily="34" charset="-128"/>
              </a:rPr>
              <a:t>Cleavage Model Predictions</a:t>
            </a:r>
            <a:endParaRPr lang="en-US" sz="3400" dirty="0" smtClean="0">
              <a:ea typeface="ＭＳ Ｐゴシック" pitchFamily="34" charset="-128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23850" y="1233488"/>
            <a:ext cx="8712200" cy="5364162"/>
          </a:xfrm>
        </p:spPr>
        <p:txBody>
          <a:bodyPr/>
          <a:lstStyle/>
          <a:p>
            <a:pPr marL="0" indent="0" eaLnBrk="1" hangingPunct="1">
              <a:buFontTx/>
              <a:buNone/>
              <a:tabLst>
                <a:tab pos="361950" algn="l"/>
                <a:tab pos="2695575" algn="l"/>
              </a:tabLst>
            </a:pPr>
            <a:r>
              <a:rPr lang="en-GB" sz="2200" b="1" smtClean="0">
                <a:ea typeface="ＭＳ Ｐゴシック" pitchFamily="34" charset="-128"/>
              </a:rPr>
              <a:t>1 cleavage </a:t>
            </a:r>
            <a:r>
              <a:rPr lang="en-GB" sz="2200" smtClean="0">
                <a:ea typeface="ＭＳ Ｐゴシック" pitchFamily="34" charset="-128"/>
              </a:rPr>
              <a:t>(e.g. class) </a:t>
            </a:r>
            <a:r>
              <a:rPr lang="en-GB" sz="2200" b="1" smtClean="0">
                <a:ea typeface="ＭＳ Ｐゴシック" pitchFamily="34" charset="-128"/>
              </a:rPr>
              <a:t>-&gt; 2 parties</a:t>
            </a:r>
            <a:r>
              <a:rPr lang="en-GB" sz="2200" smtClean="0">
                <a:ea typeface="ＭＳ Ｐゴシック" pitchFamily="34" charset="-128"/>
              </a:rPr>
              <a:t> (e.g. UK, USA, Japan)</a:t>
            </a:r>
          </a:p>
          <a:p>
            <a:pPr marL="0" indent="0" eaLnBrk="1" hangingPunct="1">
              <a:buFontTx/>
              <a:buNone/>
              <a:tabLst>
                <a:tab pos="361950" algn="l"/>
                <a:tab pos="2695575" algn="l"/>
              </a:tabLst>
            </a:pPr>
            <a:endParaRPr lang="en-GB" sz="220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  <a:tabLst>
                <a:tab pos="361950" algn="l"/>
                <a:tab pos="2695575" algn="l"/>
              </a:tabLst>
            </a:pPr>
            <a:r>
              <a:rPr lang="en-GB" sz="2200" b="1" smtClean="0">
                <a:ea typeface="ＭＳ Ｐゴシック" pitchFamily="34" charset="-128"/>
              </a:rPr>
              <a:t>2 cleavages </a:t>
            </a:r>
            <a:r>
              <a:rPr lang="en-GB" sz="2200" smtClean="0">
                <a:ea typeface="ＭＳ Ｐゴシック" pitchFamily="34" charset="-128"/>
              </a:rPr>
              <a:t>(e.g. class &amp; religion) </a:t>
            </a:r>
            <a:r>
              <a:rPr lang="en-GB" sz="2200" b="1" smtClean="0">
                <a:ea typeface="ＭＳ Ｐゴシック" pitchFamily="34" charset="-128"/>
              </a:rPr>
              <a:t>-&gt; 3 parties </a:t>
            </a:r>
            <a:r>
              <a:rPr lang="en-GB" sz="2200" smtClean="0">
                <a:ea typeface="ＭＳ Ｐゴシック" pitchFamily="34" charset="-128"/>
              </a:rPr>
              <a:t>(e.g. Netherlands)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Working class -&gt; Labour (PvdA)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Secular middle class -&gt; Liberals (VVD)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Religious (WC &amp; MC) -&gt; Christian Democrats (CDA)</a:t>
            </a:r>
          </a:p>
          <a:p>
            <a:pPr marL="0" indent="0" eaLnBrk="1" hangingPunct="1">
              <a:buFontTx/>
              <a:buNone/>
              <a:tabLst>
                <a:tab pos="361950" algn="l"/>
                <a:tab pos="2695575" algn="l"/>
              </a:tabLst>
            </a:pPr>
            <a:endParaRPr lang="en-GB" sz="2200" b="1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  <a:tabLst>
                <a:tab pos="361950" algn="l"/>
                <a:tab pos="2695575" algn="l"/>
              </a:tabLst>
            </a:pPr>
            <a:r>
              <a:rPr lang="en-GB" sz="2200" b="1" smtClean="0">
                <a:ea typeface="ＭＳ Ｐゴシック" pitchFamily="34" charset="-128"/>
              </a:rPr>
              <a:t>3 cleavages </a:t>
            </a:r>
            <a:r>
              <a:rPr lang="en-GB" sz="2200" smtClean="0">
                <a:ea typeface="ＭＳ Ｐゴシック" pitchFamily="34" charset="-128"/>
              </a:rPr>
              <a:t>(class/religion/language) </a:t>
            </a:r>
            <a:r>
              <a:rPr lang="en-GB" sz="2200" b="1" smtClean="0">
                <a:ea typeface="ＭＳ Ｐゴシック" pitchFamily="34" charset="-128"/>
              </a:rPr>
              <a:t>-&gt; 6 parties </a:t>
            </a:r>
            <a:r>
              <a:rPr lang="en-GB" sz="2200" smtClean="0">
                <a:ea typeface="ＭＳ Ｐゴシック" pitchFamily="34" charset="-128"/>
              </a:rPr>
              <a:t>(e.g. Belgium)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Working class &amp; Flemish -&gt; Flemish Socialists (SPA)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Working class &amp; Walloon -&gt; Walloon Socialists (PS)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Middle class &amp; Flemish -&gt; Flemish Liberals (CD&amp;V)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Middle class &amp; Walloon -&gt; Walloon Liberals (CDH)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Religious &amp; Flemish -&gt; Flemish Christian Democrats (VLD)</a:t>
            </a:r>
            <a:br>
              <a:rPr lang="en-GB" sz="2200" smtClean="0">
                <a:ea typeface="ＭＳ Ｐゴシック" pitchFamily="34" charset="-128"/>
              </a:rPr>
            </a:br>
            <a:r>
              <a:rPr lang="en-GB" sz="2200" smtClean="0">
                <a:ea typeface="ＭＳ Ｐゴシック" pitchFamily="34" charset="-128"/>
              </a:rPr>
              <a:t>	Religious &amp; Walloon -&gt; Walloon Christian Democrats (MR)</a:t>
            </a:r>
          </a:p>
        </p:txBody>
      </p:sp>
    </p:spTree>
    <p:extLst>
      <p:ext uri="{BB962C8B-B14F-4D97-AF65-F5344CB8AC3E}">
        <p14:creationId xmlns:p14="http://schemas.microsoft.com/office/powerpoint/2010/main" val="304985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752475"/>
          </a:xfrm>
        </p:spPr>
        <p:txBody>
          <a:bodyPr>
            <a:noAutofit/>
          </a:bodyPr>
          <a:lstStyle/>
          <a:p>
            <a:r>
              <a:rPr lang="en-GB" sz="3200" dirty="0" smtClean="0">
                <a:ea typeface="ＭＳ Ｐゴシック" pitchFamily="34" charset="-128"/>
              </a:rPr>
              <a:t>Anthony Downs (1957)</a:t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i="1" dirty="0" smtClean="0">
                <a:ea typeface="ＭＳ Ｐゴシック" pitchFamily="34" charset="-128"/>
              </a:rPr>
              <a:t>An</a:t>
            </a:r>
            <a:r>
              <a:rPr lang="en-GB" sz="3200" dirty="0" smtClean="0">
                <a:ea typeface="ＭＳ Ｐゴシック" pitchFamily="34" charset="-128"/>
              </a:rPr>
              <a:t> </a:t>
            </a:r>
            <a:r>
              <a:rPr lang="en-GB" sz="3200" i="1" dirty="0" smtClean="0">
                <a:ea typeface="ＭＳ Ｐゴシック" pitchFamily="34" charset="-128"/>
              </a:rPr>
              <a:t>Economic Theory of Democracy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 flipV="1">
            <a:off x="1116013" y="1412875"/>
            <a:ext cx="0" cy="4392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116013" y="5805488"/>
            <a:ext cx="6335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023938" y="5872163"/>
            <a:ext cx="649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Left</a:t>
            </a:r>
            <a:endParaRPr lang="en-US" sz="20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019925" y="5876925"/>
            <a:ext cx="833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Right</a:t>
            </a:r>
            <a:endParaRPr lang="en-US" sz="2000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79388" y="1557338"/>
            <a:ext cx="11160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No. of voters</a:t>
            </a:r>
            <a:endParaRPr lang="en-US" sz="2000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1187450" y="1965325"/>
            <a:ext cx="6048375" cy="3768725"/>
          </a:xfrm>
          <a:custGeom>
            <a:avLst/>
            <a:gdLst>
              <a:gd name="T0" fmla="*/ 0 w 3810"/>
              <a:gd name="T1" fmla="*/ 2147483647 h 2374"/>
              <a:gd name="T2" fmla="*/ 2147483647 w 3810"/>
              <a:gd name="T3" fmla="*/ 2147483647 h 2374"/>
              <a:gd name="T4" fmla="*/ 2147483647 w 3810"/>
              <a:gd name="T5" fmla="*/ 2147483647 h 237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10" h="2374">
                <a:moveTo>
                  <a:pt x="0" y="2374"/>
                </a:moveTo>
                <a:cubicBezTo>
                  <a:pt x="589" y="1202"/>
                  <a:pt x="1179" y="30"/>
                  <a:pt x="1814" y="15"/>
                </a:cubicBezTo>
                <a:cubicBezTo>
                  <a:pt x="2449" y="0"/>
                  <a:pt x="3129" y="1141"/>
                  <a:pt x="3810" y="228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409" name="Line 9"/>
          <p:cNvSpPr>
            <a:spLocks noChangeShapeType="1"/>
          </p:cNvSpPr>
          <p:nvPr/>
        </p:nvSpPr>
        <p:spPr bwMode="auto">
          <a:xfrm>
            <a:off x="2843213" y="5229225"/>
            <a:ext cx="0" cy="5762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410" name="Line 10"/>
          <p:cNvSpPr>
            <a:spLocks noChangeShapeType="1"/>
          </p:cNvSpPr>
          <p:nvPr/>
        </p:nvSpPr>
        <p:spPr bwMode="auto">
          <a:xfrm>
            <a:off x="4716463" y="5229225"/>
            <a:ext cx="0" cy="576263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70C0"/>
              </a:solidFill>
            </a:endParaRPr>
          </a:p>
        </p:txBody>
      </p:sp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2627313" y="486886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FF0000"/>
                </a:solidFill>
              </a:rPr>
              <a:t>A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4500563" y="486886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0070C0"/>
                </a:solidFill>
              </a:rPr>
              <a:t>B</a:t>
            </a:r>
            <a:endParaRPr lang="en-US" sz="2000">
              <a:solidFill>
                <a:srgbClr val="0070C0"/>
              </a:solidFill>
            </a:endParaRPr>
          </a:p>
        </p:txBody>
      </p:sp>
      <p:sp>
        <p:nvSpPr>
          <p:cNvPr id="230413" name="Line 13"/>
          <p:cNvSpPr>
            <a:spLocks noChangeShapeType="1"/>
          </p:cNvSpPr>
          <p:nvPr/>
        </p:nvSpPr>
        <p:spPr bwMode="auto">
          <a:xfrm flipV="1">
            <a:off x="3779838" y="2060575"/>
            <a:ext cx="0" cy="3744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232025" y="3681413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Vote for A</a:t>
            </a:r>
            <a:endParaRPr lang="en-US" sz="2000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535488" y="3644900"/>
            <a:ext cx="139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Vote for B</a:t>
            </a:r>
            <a:endParaRPr lang="en-US" sz="2000"/>
          </a:p>
        </p:txBody>
      </p:sp>
      <p:sp>
        <p:nvSpPr>
          <p:cNvPr id="230419" name="Line 19"/>
          <p:cNvSpPr>
            <a:spLocks noChangeShapeType="1"/>
          </p:cNvSpPr>
          <p:nvPr/>
        </p:nvSpPr>
        <p:spPr bwMode="auto">
          <a:xfrm>
            <a:off x="3995738" y="5229225"/>
            <a:ext cx="0" cy="5762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420" name="Text Box 20"/>
          <p:cNvSpPr txBox="1">
            <a:spLocks noChangeArrowheads="1"/>
          </p:cNvSpPr>
          <p:nvPr/>
        </p:nvSpPr>
        <p:spPr bwMode="auto">
          <a:xfrm>
            <a:off x="3779838" y="486886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FF0000"/>
                </a:solidFill>
              </a:rPr>
              <a:t>A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230421" name="Line 21"/>
          <p:cNvSpPr>
            <a:spLocks noChangeShapeType="1"/>
          </p:cNvSpPr>
          <p:nvPr/>
        </p:nvSpPr>
        <p:spPr bwMode="auto">
          <a:xfrm flipV="1">
            <a:off x="4356100" y="2024063"/>
            <a:ext cx="0" cy="378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422" name="Line 22"/>
          <p:cNvSpPr>
            <a:spLocks noChangeShapeType="1"/>
          </p:cNvSpPr>
          <p:nvPr/>
        </p:nvSpPr>
        <p:spPr bwMode="auto">
          <a:xfrm>
            <a:off x="4140200" y="5229225"/>
            <a:ext cx="0" cy="576263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70C0"/>
              </a:solidFill>
            </a:endParaRPr>
          </a:p>
        </p:txBody>
      </p:sp>
      <p:sp>
        <p:nvSpPr>
          <p:cNvPr id="230423" name="Text Box 23"/>
          <p:cNvSpPr txBox="1">
            <a:spLocks noChangeArrowheads="1"/>
          </p:cNvSpPr>
          <p:nvPr/>
        </p:nvSpPr>
        <p:spPr bwMode="auto">
          <a:xfrm>
            <a:off x="3995738" y="486886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0070C0"/>
                </a:solidFill>
              </a:rPr>
              <a:t>B</a:t>
            </a:r>
            <a:endParaRPr lang="en-US" sz="2000">
              <a:solidFill>
                <a:srgbClr val="0070C0"/>
              </a:solidFill>
            </a:endParaRPr>
          </a:p>
        </p:txBody>
      </p:sp>
      <p:sp>
        <p:nvSpPr>
          <p:cNvPr id="230424" name="Line 24"/>
          <p:cNvSpPr>
            <a:spLocks noChangeShapeType="1"/>
          </p:cNvSpPr>
          <p:nvPr/>
        </p:nvSpPr>
        <p:spPr bwMode="auto">
          <a:xfrm flipV="1">
            <a:off x="4067175" y="1989138"/>
            <a:ext cx="0" cy="381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0425" name="Text Box 25"/>
          <p:cNvSpPr txBox="1">
            <a:spLocks noChangeArrowheads="1"/>
          </p:cNvSpPr>
          <p:nvPr/>
        </p:nvSpPr>
        <p:spPr bwMode="auto">
          <a:xfrm>
            <a:off x="1619250" y="1341438"/>
            <a:ext cx="6870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 b="0"/>
              <a:t>Prediction =&gt; parties should converge on the ‘median voter’</a:t>
            </a:r>
            <a:endParaRPr lang="en-US" sz="2000" b="0"/>
          </a:p>
        </p:txBody>
      </p:sp>
    </p:spTree>
    <p:extLst>
      <p:ext uri="{BB962C8B-B14F-4D97-AF65-F5344CB8AC3E}">
        <p14:creationId xmlns:p14="http://schemas.microsoft.com/office/powerpoint/2010/main" val="187091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304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6" dur="indefinite"/>
                                        <p:tgtEl>
                                          <p:spTgt spid="230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0" dur="indefinite"/>
                                        <p:tgtEl>
                                          <p:spTgt spid="23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3" dur="indefinite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2304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6" dur="indefinite"/>
                                        <p:tgtEl>
                                          <p:spTgt spid="230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9" grpId="0" animBg="1"/>
      <p:bldP spid="230410" grpId="0" animBg="1"/>
      <p:bldP spid="230411" grpId="0"/>
      <p:bldP spid="230412" grpId="0"/>
      <p:bldP spid="230413" grpId="0" animBg="1"/>
      <p:bldP spid="230419" grpId="0" animBg="1"/>
      <p:bldP spid="230420" grpId="0"/>
      <p:bldP spid="230421" grpId="0" animBg="1"/>
      <p:bldP spid="230421" grpId="1" animBg="1"/>
      <p:bldP spid="230422" grpId="0" animBg="1"/>
      <p:bldP spid="230423" grpId="0"/>
      <p:bldP spid="230424" grpId="0" animBg="1"/>
      <p:bldP spid="2304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Why Parties Might Not Converge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503238" y="1341438"/>
            <a:ext cx="8316912" cy="525621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Social cleavages 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voters will not vote for ‘closest’ party</a:t>
            </a:r>
          </a:p>
          <a:p>
            <a:pPr marL="0" indent="0" eaLnBrk="1" hangingPunct="1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Threat of competition from other parties 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If a party moves to the centre, it might be ‘outflanked’ by other parties entering and competing for its voters</a:t>
            </a:r>
          </a:p>
          <a:p>
            <a:pPr marL="0" indent="0" eaLnBrk="1" hangingPunct="1">
              <a:buFontTx/>
              <a:buNone/>
            </a:pPr>
            <a:r>
              <a:rPr lang="en-GB" sz="2000" i="1" dirty="0" smtClean="0">
                <a:ea typeface="ＭＳ Ｐゴシック" pitchFamily="34" charset="-128"/>
              </a:rPr>
              <a:t>(</a:t>
            </a:r>
            <a:r>
              <a:rPr lang="en-GB" sz="2000" i="1" dirty="0" err="1" smtClean="0">
                <a:ea typeface="ＭＳ Ｐゴシック" pitchFamily="34" charset="-128"/>
              </a:rPr>
              <a:t>nb.</a:t>
            </a:r>
            <a:r>
              <a:rPr lang="en-GB" sz="2000" i="1" dirty="0" smtClean="0">
                <a:ea typeface="ＭＳ Ｐゴシック" pitchFamily="34" charset="-128"/>
              </a:rPr>
              <a:t> this depends on the electoral system)</a:t>
            </a:r>
          </a:p>
          <a:p>
            <a:pPr marL="0" indent="0" eaLnBrk="1" hangingPunct="1">
              <a:buFontTx/>
              <a:buNone/>
            </a:pPr>
            <a:endParaRPr lang="en-GB" sz="2000" i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Multiple dimensions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If there is more than 1 dimension of political competition, then converging on the median is not a stable equilibrium</a:t>
            </a:r>
          </a:p>
          <a:p>
            <a:pPr marL="0" indent="0" eaLnBrk="1" hangingPunct="1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It depends how party leaders (and policy positions) are chosen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If party members choose leaders (e.g. in primaries), parties will be closer to the median party member than the median overall voter</a:t>
            </a:r>
          </a:p>
        </p:txBody>
      </p:sp>
    </p:spTree>
    <p:extLst>
      <p:ext uri="{BB962C8B-B14F-4D97-AF65-F5344CB8AC3E}">
        <p14:creationId xmlns:p14="http://schemas.microsoft.com/office/powerpoint/2010/main" val="300842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Counting Parties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25538"/>
            <a:ext cx="8218487" cy="5399087"/>
          </a:xfrm>
        </p:spPr>
        <p:txBody>
          <a:bodyPr/>
          <a:lstStyle/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b="1" smtClean="0">
                <a:ea typeface="ＭＳ Ｐゴシック" pitchFamily="34" charset="-128"/>
              </a:rPr>
              <a:t>The ‘Effective Number of Parties’ Index </a:t>
            </a:r>
            <a:r>
              <a:rPr lang="en-GB" sz="1800" smtClean="0">
                <a:ea typeface="ＭＳ Ｐゴシック" pitchFamily="34" charset="-128"/>
              </a:rPr>
              <a:t>(Laakso and Taagepera, 1979)</a:t>
            </a:r>
            <a:r>
              <a:rPr lang="en-GB" sz="1800" b="1" smtClean="0">
                <a:ea typeface="ＭＳ Ｐゴシック" pitchFamily="34" charset="-128"/>
              </a:rPr>
              <a:t>: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b="1" smtClean="0">
                <a:ea typeface="ＭＳ Ｐゴシック" pitchFamily="34" charset="-128"/>
              </a:rPr>
              <a:t>Illustration: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b="1" i="1" smtClean="0">
                <a:ea typeface="ＭＳ Ｐゴシック" pitchFamily="34" charset="-128"/>
              </a:rPr>
              <a:t>Party System 1: </a:t>
            </a:r>
            <a:r>
              <a:rPr lang="en-GB" sz="1800" smtClean="0">
                <a:ea typeface="ＭＳ Ｐゴシック" pitchFamily="34" charset="-128"/>
              </a:rPr>
              <a:t>4 parties, all the same size, 25% of the votes each</a:t>
            </a: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i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b="1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endParaRPr lang="en-GB" sz="1800" u="sng" smtClean="0">
              <a:ea typeface="ＭＳ Ｐゴシック" pitchFamily="34" charset="-128"/>
            </a:endParaRPr>
          </a:p>
          <a:p>
            <a:pPr marL="180975" indent="-180975" eaLnBrk="1" hangingPunct="1">
              <a:buFontTx/>
              <a:buNone/>
              <a:tabLst>
                <a:tab pos="180975" algn="l"/>
              </a:tabLst>
            </a:pPr>
            <a:r>
              <a:rPr lang="en-GB" sz="1800" b="1" i="1" smtClean="0">
                <a:ea typeface="ＭＳ Ｐゴシック" pitchFamily="34" charset="-128"/>
              </a:rPr>
              <a:t>Party System 2: </a:t>
            </a:r>
            <a:r>
              <a:rPr lang="en-GB" sz="1800" smtClean="0">
                <a:ea typeface="ＭＳ Ｐゴシック" pitchFamily="34" charset="-128"/>
              </a:rPr>
              <a:t>4 parties, with two big and two small parties</a:t>
            </a:r>
            <a:endParaRPr lang="en-US" sz="1800" smtClean="0">
              <a:ea typeface="ＭＳ Ｐゴシック" pitchFamily="34" charset="-128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 sz="2400" b="0"/>
          </a:p>
        </p:txBody>
      </p:sp>
      <p:sp>
        <p:nvSpPr>
          <p:cNvPr id="13317" name="Rectangle 15"/>
          <p:cNvSpPr>
            <a:spLocks noChangeArrowheads="1"/>
          </p:cNvSpPr>
          <p:nvPr/>
        </p:nvSpPr>
        <p:spPr bwMode="auto">
          <a:xfrm>
            <a:off x="0" y="655638"/>
            <a:ext cx="18415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900"/>
              <a:t/>
            </a:r>
            <a:br>
              <a:rPr lang="en-US" sz="900"/>
            </a:br>
            <a:endParaRPr lang="en-US" sz="2400" b="0"/>
          </a:p>
        </p:txBody>
      </p:sp>
      <p:pic>
        <p:nvPicPr>
          <p:cNvPr id="13318" name="Picture 6" descr="N = \frac{1}{\sum_{i=1}^n p_i^2}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88" y="1628775"/>
            <a:ext cx="208756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9" name="Object 16"/>
          <p:cNvGraphicFramePr>
            <a:graphicFrameLocks noChangeAspect="1"/>
          </p:cNvGraphicFramePr>
          <p:nvPr/>
        </p:nvGraphicFramePr>
        <p:xfrm>
          <a:off x="1655763" y="3573463"/>
          <a:ext cx="547211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4" imgW="2717800" imgH="431800" progId="Equation.3">
                  <p:embed/>
                </p:oleObj>
              </mc:Choice>
              <mc:Fallback>
                <p:oleObj name="Equation" r:id="rId4" imgW="27178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3573463"/>
                        <a:ext cx="5472112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0" name="Object 17"/>
          <p:cNvGraphicFramePr>
            <a:graphicFrameLocks noChangeAspect="1"/>
          </p:cNvGraphicFramePr>
          <p:nvPr/>
        </p:nvGraphicFramePr>
        <p:xfrm>
          <a:off x="1501775" y="5192713"/>
          <a:ext cx="5854700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Equation" r:id="rId6" imgW="2908300" imgH="431800" progId="Equation.3">
                  <p:embed/>
                </p:oleObj>
              </mc:Choice>
              <mc:Fallback>
                <p:oleObj name="Equation" r:id="rId6" imgW="2908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75" y="5192713"/>
                        <a:ext cx="5854700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2393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1329</Words>
  <Application>Microsoft Macintosh PowerPoint</Application>
  <PresentationFormat>On-screen Show (4:3)</PresentationFormat>
  <Paragraphs>213</Paragraphs>
  <Slides>25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Office Theme</vt:lpstr>
      <vt:lpstr>Equation</vt:lpstr>
      <vt:lpstr>Parties</vt:lpstr>
      <vt:lpstr>Outline</vt:lpstr>
      <vt:lpstr>Parties Are Bad !</vt:lpstr>
      <vt:lpstr>Parties Are Good !</vt:lpstr>
      <vt:lpstr>Two Theories of Parties</vt:lpstr>
      <vt:lpstr>Cleavage Model Predictions</vt:lpstr>
      <vt:lpstr>Anthony Downs (1957) An Economic Theory of Democracy</vt:lpstr>
      <vt:lpstr>Why Parties Might Not Converge</vt:lpstr>
      <vt:lpstr>Counting Parties</vt:lpstr>
      <vt:lpstr>The UK: Towards a Multi-Party System? Vote Shares, 1830-2015</vt:lpstr>
      <vt:lpstr>Numbers of Parties in Western Europe</vt:lpstr>
      <vt:lpstr>Numbers of Parties in Eastern Europe</vt:lpstr>
      <vt:lpstr>Numbers of Parties in Americas</vt:lpstr>
      <vt:lpstr>Numbers of Parties in the Asia-Pacific</vt:lpstr>
      <vt:lpstr>Numbers of Parties in Africa</vt:lpstr>
      <vt:lpstr>Measuring Party Positions</vt:lpstr>
      <vt:lpstr>Locations of UK Party Manifestos</vt:lpstr>
      <vt:lpstr>Locations of UK Party Manifestos</vt:lpstr>
      <vt:lpstr>Expert Judgements of Party Locations in Europe, c.2005</vt:lpstr>
      <vt:lpstr>Polarization of US Parties,  Based on Roll-Call Voting in Congress</vt:lpstr>
      <vt:lpstr>Choosing Party Leaders</vt:lpstr>
      <vt:lpstr>May’s (1973) Law of Curvilinear Disparity</vt:lpstr>
      <vt:lpstr>Election of Corbyn as Labour Leader</vt:lpstr>
      <vt:lpstr>In Sum</vt:lpstr>
      <vt:lpstr>References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Andy</cp:lastModifiedBy>
  <cp:revision>38</cp:revision>
  <dcterms:created xsi:type="dcterms:W3CDTF">2010-11-12T13:52:49Z</dcterms:created>
  <dcterms:modified xsi:type="dcterms:W3CDTF">2015-12-10T12:35:03Z</dcterms:modified>
</cp:coreProperties>
</file>