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6"/>
  </p:notes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0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40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5753B-3244-0E48-BC21-F30F67CA1C54}" type="datetimeFigureOut">
              <a:rPr lang="en-US" smtClean="0"/>
              <a:t>07/12/15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5BD77-0047-6842-B1D5-F5CBD55D6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463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471E4-02F5-42E9-B550-5EEBA115590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40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81214"/>
            <a:ext cx="7772400" cy="1470025"/>
          </a:xfrm>
        </p:spPr>
        <p:txBody>
          <a:bodyPr anchor="t">
            <a:normAutofit/>
          </a:bodyPr>
          <a:lstStyle>
            <a:lvl1pPr algn="l">
              <a:defRPr sz="420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Title Arial 42pt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1941285"/>
            <a:ext cx="7772400" cy="1297215"/>
          </a:xfrm>
        </p:spPr>
        <p:txBody>
          <a:bodyPr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Subtitle Arial 28pt red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457200" y="1670050"/>
            <a:ext cx="8180388" cy="4508500"/>
          </a:xfrm>
        </p:spPr>
        <p:txBody>
          <a:bodyPr/>
          <a:lstStyle/>
          <a:p>
            <a:pPr lvl="0"/>
            <a:r>
              <a:rPr lang="en-GB" dirty="0" smtClean="0"/>
              <a:t>Body text Arial 26pt</a:t>
            </a:r>
          </a:p>
        </p:txBody>
      </p:sp>
    </p:spTree>
    <p:extLst>
      <p:ext uri="{BB962C8B-B14F-4D97-AF65-F5344CB8AC3E}">
        <p14:creationId xmlns:p14="http://schemas.microsoft.com/office/powerpoint/2010/main" val="403740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t">
            <a:noAutofit/>
          </a:bodyPr>
          <a:lstStyle>
            <a:lvl1pPr algn="l">
              <a:defRPr sz="2400" b="1" baseline="0"/>
            </a:lvl1pPr>
          </a:lstStyle>
          <a:p>
            <a:r>
              <a:rPr lang="en-GB" dirty="0" smtClean="0"/>
              <a:t>Title Arial 34pt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Body Arial 18pt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D06E6-16A3-46A9-A5FF-C578D78B54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53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6D823-9B85-4D58-B55E-D9E8321D8C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703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97191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3" r:id="rId3"/>
    <p:sldLayoutId id="2147483657" r:id="rId4"/>
    <p:sldLayoutId id="2147483674" r:id="rId5"/>
    <p:sldLayoutId id="2147483675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>
          <a:solidFill>
            <a:srgbClr val="FF0000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600" b="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text Arial 28pt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3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politicalcompass.org/test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528" y="333967"/>
            <a:ext cx="8164073" cy="905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Political Science and Public Policy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528" y="1362808"/>
            <a:ext cx="8164074" cy="192551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Simon Hix</a:t>
            </a:r>
            <a:br>
              <a:rPr lang="en-US" dirty="0" smtClean="0"/>
            </a:br>
            <a:r>
              <a:rPr lang="en-US" sz="2400" dirty="0" smtClean="0"/>
              <a:t>Professor of European and Comparative Politics, LSE</a:t>
            </a:r>
          </a:p>
          <a:p>
            <a:r>
              <a:rPr lang="en-US" dirty="0" smtClean="0"/>
              <a:t>Andy Eggers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Associate Professor of Quantitative </a:t>
            </a:r>
            <a:r>
              <a:rPr lang="en-US" sz="2400" dirty="0"/>
              <a:t>Methods in Comparative </a:t>
            </a:r>
            <a:r>
              <a:rPr lang="en-US" sz="2400" dirty="0" smtClean="0"/>
              <a:t>Government, Oxford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86387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4000" dirty="0" smtClean="0">
                <a:ea typeface="ＭＳ Ｐゴシック" pitchFamily="34" charset="-128"/>
              </a:rPr>
              <a:t>So, non-economic factors now matter ... (again?)</a:t>
            </a:r>
            <a:endParaRPr lang="en-US" sz="4000" dirty="0" smtClean="0">
              <a:ea typeface="ＭＳ Ｐゴシック" pitchFamily="34" charset="-128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647700" y="1665288"/>
            <a:ext cx="8039100" cy="4751387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z="2200" b="1" dirty="0" smtClean="0">
                <a:ea typeface="ＭＳ Ｐゴシック" pitchFamily="34" charset="-128"/>
              </a:rPr>
              <a:t>Religion			Gender</a:t>
            </a:r>
          </a:p>
          <a:p>
            <a:pPr marL="0" indent="0" eaLnBrk="1" hangingPunct="1">
              <a:buFontTx/>
              <a:buNone/>
            </a:pPr>
            <a:endParaRPr lang="en-GB" sz="22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Urban-rural		Sexual orientation</a:t>
            </a:r>
          </a:p>
          <a:p>
            <a:pPr marL="0" indent="0" eaLnBrk="1" hangingPunct="1">
              <a:buFontTx/>
              <a:buNone/>
            </a:pPr>
            <a:endParaRPr lang="en-GB" sz="22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Family				Language</a:t>
            </a:r>
          </a:p>
          <a:p>
            <a:pPr marL="0" indent="0" eaLnBrk="1" hangingPunct="1">
              <a:buFontTx/>
              <a:buNone/>
            </a:pPr>
            <a:endParaRPr lang="en-GB" sz="22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Education			Nationality</a:t>
            </a:r>
          </a:p>
          <a:p>
            <a:pPr marL="0" indent="0" eaLnBrk="1" hangingPunct="1">
              <a:buFontTx/>
              <a:buNone/>
            </a:pPr>
            <a:endParaRPr lang="en-GB" sz="22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Ethnicity			Media usage</a:t>
            </a:r>
          </a:p>
          <a:p>
            <a:pPr marL="0" indent="0" eaLnBrk="1" hangingPunct="1">
              <a:buFontTx/>
              <a:buNone/>
            </a:pPr>
            <a:endParaRPr lang="en-GB" sz="22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Age 				etc…</a:t>
            </a:r>
          </a:p>
        </p:txBody>
      </p:sp>
    </p:spTree>
    <p:extLst>
      <p:ext uri="{BB962C8B-B14F-4D97-AF65-F5344CB8AC3E}">
        <p14:creationId xmlns:p14="http://schemas.microsoft.com/office/powerpoint/2010/main" val="3594926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4000" dirty="0" smtClean="0">
                <a:ea typeface="ＭＳ Ｐゴシック" pitchFamily="34" charset="-128"/>
              </a:rPr>
              <a:t>Daughters and left-wing voting</a:t>
            </a:r>
            <a:endParaRPr lang="en-US" sz="4000" dirty="0" smtClean="0">
              <a:ea typeface="ＭＳ Ｐゴシック" pitchFamily="34" charset="-128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539552" y="1376772"/>
            <a:ext cx="4176464" cy="5039903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en-GB" sz="2000" dirty="0" smtClean="0">
                <a:ea typeface="ＭＳ Ｐゴシック" pitchFamily="34" charset="-128"/>
              </a:rPr>
              <a:t>Using the British Household Panel Study between 1991 and 2004, </a:t>
            </a:r>
            <a:r>
              <a:rPr lang="en-GB" sz="2000" dirty="0" err="1" smtClean="0">
                <a:ea typeface="ＭＳ Ｐゴシック" pitchFamily="34" charset="-128"/>
              </a:rPr>
              <a:t>Nattavudh</a:t>
            </a:r>
            <a:r>
              <a:rPr lang="en-GB" sz="2000" dirty="0" smtClean="0">
                <a:ea typeface="ＭＳ Ｐゴシック" pitchFamily="34" charset="-128"/>
              </a:rPr>
              <a:t>/Oswald </a:t>
            </a:r>
            <a:r>
              <a:rPr lang="en-GB" sz="2000" dirty="0">
                <a:ea typeface="ＭＳ Ｐゴシック" pitchFamily="34" charset="-128"/>
              </a:rPr>
              <a:t>(</a:t>
            </a:r>
            <a:r>
              <a:rPr lang="en-GB" sz="2000" dirty="0" smtClean="0">
                <a:ea typeface="ＭＳ Ｐゴシック" pitchFamily="34" charset="-128"/>
              </a:rPr>
              <a:t>2010) </a:t>
            </a:r>
            <a:r>
              <a:rPr lang="en-GB" sz="2000" dirty="0">
                <a:ea typeface="ＭＳ Ｐゴシック" pitchFamily="34" charset="-128"/>
              </a:rPr>
              <a:t>look at the </a:t>
            </a:r>
            <a:r>
              <a:rPr lang="en-GB" sz="2000" dirty="0" smtClean="0">
                <a:ea typeface="ＭＳ Ｐゴシック" pitchFamily="34" charset="-128"/>
              </a:rPr>
              <a:t>preferences </a:t>
            </a:r>
            <a:r>
              <a:rPr lang="en-GB" sz="2000" dirty="0">
                <a:ea typeface="ＭＳ Ｐゴシック" pitchFamily="34" charset="-128"/>
              </a:rPr>
              <a:t>of </a:t>
            </a:r>
            <a:r>
              <a:rPr lang="en-GB" sz="2000" dirty="0" smtClean="0">
                <a:ea typeface="ＭＳ Ｐゴシック" pitchFamily="34" charset="-128"/>
              </a:rPr>
              <a:t>parents when they have children. </a:t>
            </a:r>
          </a:p>
          <a:p>
            <a:pPr marL="0" indent="0" eaLnBrk="1" hangingPunct="1">
              <a:buNone/>
            </a:pPr>
            <a:r>
              <a:rPr lang="en-GB" sz="2000" dirty="0" smtClean="0">
                <a:ea typeface="ＭＳ Ｐゴシック" pitchFamily="34" charset="-128"/>
              </a:rPr>
              <a:t>“</a:t>
            </a:r>
            <a:r>
              <a:rPr lang="en-GB" sz="2000" dirty="0">
                <a:ea typeface="ＭＳ Ｐゴシック" pitchFamily="34" charset="-128"/>
              </a:rPr>
              <a:t>because of wage discrimination and different female preferences over public goods, parents rationally tilt to the left if they have daughters and to the right if they have sons</a:t>
            </a:r>
            <a:r>
              <a:rPr lang="en-GB" sz="2000" dirty="0" smtClean="0">
                <a:ea typeface="ＭＳ Ｐゴシック" pitchFamily="34" charset="-128"/>
              </a:rPr>
              <a:t>.” </a:t>
            </a:r>
            <a:endParaRPr lang="en-GB" sz="2000" b="1" dirty="0">
              <a:ea typeface="ＭＳ Ｐゴシック" pitchFamily="34" charset="-128"/>
            </a:endParaRPr>
          </a:p>
          <a:p>
            <a:pPr marL="0" indent="0" eaLnBrk="1" hangingPunct="1">
              <a:buNone/>
            </a:pPr>
            <a:r>
              <a:rPr lang="en-GB" sz="2000" dirty="0" smtClean="0">
                <a:ea typeface="ＭＳ Ｐゴシック" pitchFamily="34" charset="-128"/>
              </a:rPr>
              <a:t> -&gt; “Ceteris </a:t>
            </a:r>
            <a:r>
              <a:rPr lang="en-GB" sz="2000" dirty="0">
                <a:ea typeface="ＭＳ Ｐゴシック" pitchFamily="34" charset="-128"/>
              </a:rPr>
              <a:t>paribus, in our panel data, every extra </a:t>
            </a:r>
            <a:r>
              <a:rPr lang="en-GB" sz="2000" dirty="0" smtClean="0">
                <a:ea typeface="ＭＳ Ｐゴシック" pitchFamily="34" charset="-128"/>
              </a:rPr>
              <a:t>daughter (or </a:t>
            </a:r>
            <a:r>
              <a:rPr lang="en-GB" sz="2000" dirty="0">
                <a:ea typeface="ＭＳ Ｐゴシック" pitchFamily="34" charset="-128"/>
              </a:rPr>
              <a:t>son) leads a person to </a:t>
            </a:r>
            <a:r>
              <a:rPr lang="en-GB" sz="2000" dirty="0" smtClean="0">
                <a:ea typeface="ＭＳ Ｐゴシック" pitchFamily="34" charset="-128"/>
              </a:rPr>
              <a:t>be approximately </a:t>
            </a:r>
            <a:r>
              <a:rPr lang="en-GB" sz="2000" dirty="0">
                <a:ea typeface="ＭＳ Ｐゴシック" pitchFamily="34" charset="-128"/>
              </a:rPr>
              <a:t>2 </a:t>
            </a:r>
            <a:r>
              <a:rPr lang="en-GB" sz="2000" dirty="0" smtClean="0">
                <a:ea typeface="ＭＳ Ｐゴシック" pitchFamily="34" charset="-128"/>
              </a:rPr>
              <a:t>percentage points </a:t>
            </a:r>
            <a:r>
              <a:rPr lang="en-GB" sz="2000" dirty="0">
                <a:ea typeface="ＭＳ Ｐゴシック" pitchFamily="34" charset="-128"/>
              </a:rPr>
              <a:t>more likely to vote left (or right</a:t>
            </a:r>
            <a:r>
              <a:rPr lang="en-GB" sz="2000" dirty="0" smtClean="0">
                <a:ea typeface="ＭＳ Ｐゴシック" pitchFamily="34" charset="-128"/>
              </a:rPr>
              <a:t>).” </a:t>
            </a:r>
          </a:p>
          <a:p>
            <a:pPr marL="0" indent="0" eaLnBrk="1" hangingPunct="1">
              <a:buNone/>
            </a:pPr>
            <a:endParaRPr lang="en-GB" sz="2000" dirty="0" smtClean="0">
              <a:ea typeface="ＭＳ Ｐゴシック" pitchFamily="34" charset="-128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438" y="1232756"/>
            <a:ext cx="3809018" cy="5531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37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600" dirty="0" smtClean="0">
                <a:ea typeface="ＭＳ Ｐゴシック" pitchFamily="34" charset="-128"/>
              </a:rPr>
              <a:t>Party support -&gt; preferences !</a:t>
            </a:r>
            <a:endParaRPr lang="en-US" sz="3600" dirty="0" smtClean="0">
              <a:ea typeface="ＭＳ Ｐゴシック" pitchFamily="34" charset="-128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539552" y="1160748"/>
            <a:ext cx="8172908" cy="525592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sz="2000" dirty="0" smtClean="0">
                <a:ea typeface="ＭＳ Ｐゴシック" pitchFamily="34" charset="-128"/>
              </a:rPr>
              <a:t>We (</a:t>
            </a:r>
            <a:r>
              <a:rPr lang="en-GB" sz="2000" dirty="0">
                <a:ea typeface="ＭＳ Ｐゴシック" pitchFamily="34" charset="-128"/>
              </a:rPr>
              <a:t>s</a:t>
            </a:r>
            <a:r>
              <a:rPr lang="en-GB" sz="2000" dirty="0" smtClean="0">
                <a:ea typeface="ＭＳ Ｐゴシック" pitchFamily="34" charset="-128"/>
              </a:rPr>
              <a:t>hould) choose which party to vote for, based on our political preferences, right? But, what if the party we support influences our political preferences?</a:t>
            </a:r>
          </a:p>
          <a:p>
            <a:pPr marL="0" indent="0" eaLnBrk="1" hangingPunct="1">
              <a:buNone/>
            </a:pPr>
            <a:r>
              <a:rPr lang="en-GB" sz="2000" dirty="0" smtClean="0">
                <a:ea typeface="ＭＳ Ｐゴシック" pitchFamily="34" charset="-128"/>
              </a:rPr>
              <a:t>Rob Ford (2014) illustrates this point clearly by looking at attitudes of British voters towards Humphrey (a non policy issue), the 10 Downing Street cat of Margaret Thatcher (Con PM) &amp; Tony Blair (Lab PM)!</a:t>
            </a:r>
          </a:p>
          <a:p>
            <a:pPr marL="0" indent="0" eaLnBrk="1" hangingPunct="1">
              <a:buNone/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</a:pPr>
            <a:endParaRPr lang="en-GB" sz="2000" dirty="0" smtClean="0">
              <a:ea typeface="ＭＳ Ｐゴシック" pitchFamily="34" charset="-128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10" y="3212976"/>
            <a:ext cx="2746538" cy="349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035" y="3212976"/>
            <a:ext cx="4428492" cy="3493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7719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Left, Right and Left-Right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539750" y="1376363"/>
            <a:ext cx="8147050" cy="5113337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Left-Right is a very useful term, as it is both a </a:t>
            </a:r>
            <a:r>
              <a:rPr lang="en-GB" sz="2200" b="1" u="sng" dirty="0" smtClean="0">
                <a:ea typeface="ＭＳ Ｐゴシック" pitchFamily="34" charset="-128"/>
              </a:rPr>
              <a:t>dichotomy</a:t>
            </a:r>
            <a:r>
              <a:rPr lang="en-GB" sz="2200" b="1" dirty="0" smtClean="0">
                <a:ea typeface="ＭＳ Ｐゴシック" pitchFamily="34" charset="-128"/>
              </a:rPr>
              <a:t> and a </a:t>
            </a:r>
            <a:r>
              <a:rPr lang="en-GB" sz="2200" b="1" u="sng" dirty="0" smtClean="0">
                <a:ea typeface="ＭＳ Ｐゴシック" pitchFamily="34" charset="-128"/>
              </a:rPr>
              <a:t>continuum</a:t>
            </a:r>
          </a:p>
          <a:p>
            <a:pPr marL="0" indent="0" eaLnBrk="1" hangingPunct="1">
              <a:buFontTx/>
              <a:buNone/>
            </a:pPr>
            <a:endParaRPr lang="en-GB" sz="22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But, Left and Right have no inherent substantive meanings.  Their meanings are determined by the particular time and space</a:t>
            </a:r>
          </a:p>
          <a:p>
            <a:pPr marL="0" indent="0" eaLnBrk="1" hangingPunct="1">
              <a:buFontTx/>
              <a:buNone/>
            </a:pPr>
            <a:endParaRPr lang="en-GB" sz="22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19</a:t>
            </a:r>
            <a:r>
              <a:rPr lang="en-GB" sz="2200" b="1" baseline="30000" dirty="0" smtClean="0">
                <a:ea typeface="ＭＳ Ｐゴシック" pitchFamily="34" charset="-128"/>
              </a:rPr>
              <a:t>th</a:t>
            </a:r>
            <a:r>
              <a:rPr lang="en-GB" sz="2200" b="1" dirty="0" smtClean="0">
                <a:ea typeface="ＭＳ Ｐゴシック" pitchFamily="34" charset="-128"/>
              </a:rPr>
              <a:t> century Europe</a:t>
            </a: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Left = individual freedom, religious tolerance, democracy</a:t>
            </a: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Right = state and religious authority, protect landed property</a:t>
            </a:r>
          </a:p>
          <a:p>
            <a:pPr marL="0" indent="0" eaLnBrk="1" hangingPunct="1">
              <a:buFontTx/>
              <a:buNone/>
            </a:pPr>
            <a:endParaRPr lang="en-GB" sz="22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20</a:t>
            </a:r>
            <a:r>
              <a:rPr lang="en-GB" sz="2200" b="1" baseline="30000" dirty="0" smtClean="0">
                <a:ea typeface="ＭＳ Ｐゴシック" pitchFamily="34" charset="-128"/>
              </a:rPr>
              <a:t>th</a:t>
            </a:r>
            <a:r>
              <a:rPr lang="en-GB" sz="2200" b="1" dirty="0" smtClean="0">
                <a:ea typeface="ＭＳ Ｐゴシック" pitchFamily="34" charset="-128"/>
              </a:rPr>
              <a:t> century Europe</a:t>
            </a: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Left = workers’ rights, wealth redistribution, higher taxes</a:t>
            </a: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Right = economic freedom, free markets, lower taxes</a:t>
            </a:r>
          </a:p>
        </p:txBody>
      </p:sp>
    </p:spTree>
    <p:extLst>
      <p:ext uri="{BB962C8B-B14F-4D97-AF65-F5344CB8AC3E}">
        <p14:creationId xmlns:p14="http://schemas.microsoft.com/office/powerpoint/2010/main" val="538372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0" y="512763"/>
          <a:ext cx="8447088" cy="660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Picture" r:id="rId3" imgW="7037832" imgH="5504688" progId="Word.Picture.8">
                  <p:embed/>
                </p:oleObj>
              </mc:Choice>
              <mc:Fallback>
                <p:oleObj name="Picture" r:id="rId3" imgW="7037832" imgH="5504688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12763"/>
                        <a:ext cx="8447088" cy="660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611188" y="228600"/>
            <a:ext cx="8228012" cy="752475"/>
          </a:xfrm>
        </p:spPr>
        <p:txBody>
          <a:bodyPr>
            <a:normAutofit/>
          </a:bodyPr>
          <a:lstStyle/>
          <a:p>
            <a:r>
              <a:rPr lang="en-GB" dirty="0" smtClean="0">
                <a:ea typeface="ＭＳ Ｐゴシック" pitchFamily="34" charset="-128"/>
              </a:rPr>
              <a:t>Politics in the 1960s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4284663" y="1341438"/>
            <a:ext cx="0" cy="4967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1403350" y="3716338"/>
            <a:ext cx="60483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0" y="3500438"/>
            <a:ext cx="1584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Intervention</a:t>
            </a:r>
            <a:endParaRPr lang="en-US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7559675" y="3500438"/>
            <a:ext cx="1584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Free Mkt</a:t>
            </a:r>
            <a:endParaRPr lang="en-US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779838" y="981075"/>
            <a:ext cx="1079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Liberty</a:t>
            </a:r>
            <a:endParaRPr lang="en-US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708400" y="6237288"/>
            <a:ext cx="1584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Authority</a:t>
            </a:r>
            <a:endParaRPr lang="en-US"/>
          </a:p>
        </p:txBody>
      </p:sp>
      <p:sp>
        <p:nvSpPr>
          <p:cNvPr id="147466" name="Line 10"/>
          <p:cNvSpPr>
            <a:spLocks noChangeShapeType="1"/>
          </p:cNvSpPr>
          <p:nvPr/>
        </p:nvSpPr>
        <p:spPr bwMode="auto">
          <a:xfrm>
            <a:off x="1295400" y="2708275"/>
            <a:ext cx="6516688" cy="20161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7467" name="Text Box 11"/>
          <p:cNvSpPr txBox="1">
            <a:spLocks noChangeArrowheads="1"/>
          </p:cNvSpPr>
          <p:nvPr/>
        </p:nvSpPr>
        <p:spPr bwMode="auto">
          <a:xfrm>
            <a:off x="7812088" y="4581525"/>
            <a:ext cx="833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/>
              <a:t>Right</a:t>
            </a:r>
            <a:endParaRPr lang="en-US" sz="2000"/>
          </a:p>
        </p:txBody>
      </p:sp>
      <p:sp>
        <p:nvSpPr>
          <p:cNvPr id="147468" name="Text Box 12"/>
          <p:cNvSpPr txBox="1">
            <a:spLocks noChangeArrowheads="1"/>
          </p:cNvSpPr>
          <p:nvPr/>
        </p:nvSpPr>
        <p:spPr bwMode="auto">
          <a:xfrm>
            <a:off x="611188" y="2492375"/>
            <a:ext cx="649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/>
              <a:t>Left</a:t>
            </a:r>
            <a:endParaRPr lang="en-US" sz="2000"/>
          </a:p>
        </p:txBody>
      </p:sp>
      <p:sp>
        <p:nvSpPr>
          <p:cNvPr id="147469" name="Text Box 13"/>
          <p:cNvSpPr txBox="1">
            <a:spLocks noChangeArrowheads="1"/>
          </p:cNvSpPr>
          <p:nvPr/>
        </p:nvSpPr>
        <p:spPr bwMode="auto">
          <a:xfrm>
            <a:off x="1943100" y="3740150"/>
            <a:ext cx="11001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200">
                <a:solidFill>
                  <a:srgbClr val="FF0000"/>
                </a:solidFill>
              </a:rPr>
              <a:t>SOC60</a:t>
            </a:r>
            <a:endParaRPr lang="en-US" sz="2200">
              <a:solidFill>
                <a:srgbClr val="FF0000"/>
              </a:solidFill>
            </a:endParaRPr>
          </a:p>
        </p:txBody>
      </p:sp>
      <p:sp>
        <p:nvSpPr>
          <p:cNvPr id="147470" name="Text Box 14"/>
          <p:cNvSpPr txBox="1">
            <a:spLocks noChangeArrowheads="1"/>
          </p:cNvSpPr>
          <p:nvPr/>
        </p:nvSpPr>
        <p:spPr bwMode="auto">
          <a:xfrm>
            <a:off x="4392613" y="2084388"/>
            <a:ext cx="9461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200">
                <a:solidFill>
                  <a:srgbClr val="FF9900"/>
                </a:solidFill>
              </a:rPr>
              <a:t>LIB60</a:t>
            </a:r>
            <a:endParaRPr lang="en-US" sz="2200">
              <a:solidFill>
                <a:srgbClr val="FF9900"/>
              </a:solidFill>
            </a:endParaRPr>
          </a:p>
        </p:txBody>
      </p:sp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5003800" y="4087813"/>
            <a:ext cx="1031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 dirty="0">
                <a:solidFill>
                  <a:srgbClr val="002060"/>
                </a:solidFill>
              </a:rPr>
              <a:t>CON60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47472" name="Text Box 16"/>
          <p:cNvSpPr txBox="1">
            <a:spLocks noChangeArrowheads="1"/>
          </p:cNvSpPr>
          <p:nvPr/>
        </p:nvSpPr>
        <p:spPr bwMode="auto">
          <a:xfrm>
            <a:off x="3743325" y="4243388"/>
            <a:ext cx="89852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200" dirty="0">
                <a:solidFill>
                  <a:srgbClr val="0070C0"/>
                </a:solidFill>
              </a:rPr>
              <a:t>CD60</a:t>
            </a:r>
            <a:endParaRPr lang="en-US" sz="2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290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6" grpId="0" animBg="1"/>
      <p:bldP spid="147467" grpId="0"/>
      <p:bldP spid="147468" grpId="0"/>
      <p:bldP spid="147469" grpId="0"/>
      <p:bldP spid="147470" grpId="0"/>
      <p:bldP spid="147471" grpId="0"/>
      <p:bldP spid="14747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0" y="512763"/>
          <a:ext cx="8447088" cy="660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Picture" r:id="rId3" imgW="7037832" imgH="5504688" progId="Word.Picture.8">
                  <p:embed/>
                </p:oleObj>
              </mc:Choice>
              <mc:Fallback>
                <p:oleObj name="Picture" r:id="rId3" imgW="7037832" imgH="5504688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12763"/>
                        <a:ext cx="8447088" cy="660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10600" cy="752475"/>
          </a:xfrm>
        </p:spPr>
        <p:txBody>
          <a:bodyPr/>
          <a:lstStyle/>
          <a:p>
            <a:r>
              <a:rPr lang="en-GB" dirty="0" smtClean="0">
                <a:ea typeface="ＭＳ Ｐゴシック" pitchFamily="34" charset="-128"/>
              </a:rPr>
              <a:t>Politics in the 1990s-2000s?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4284663" y="1341438"/>
            <a:ext cx="0" cy="4967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1403350" y="3716338"/>
            <a:ext cx="604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0" y="3500438"/>
            <a:ext cx="1584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Intervention</a:t>
            </a:r>
            <a:endParaRPr lang="en-US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7559675" y="3500438"/>
            <a:ext cx="1584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Free Mkt</a:t>
            </a:r>
            <a:endParaRPr lang="en-US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779838" y="981075"/>
            <a:ext cx="1079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Liberty</a:t>
            </a:r>
            <a:endParaRPr lang="en-US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3708400" y="6237288"/>
            <a:ext cx="1584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/>
              <a:t>Authority</a:t>
            </a:r>
            <a:endParaRPr lang="en-US"/>
          </a:p>
        </p:txBody>
      </p:sp>
      <p:sp>
        <p:nvSpPr>
          <p:cNvPr id="148490" name="Line 10"/>
          <p:cNvSpPr>
            <a:spLocks noChangeShapeType="1"/>
          </p:cNvSpPr>
          <p:nvPr/>
        </p:nvSpPr>
        <p:spPr bwMode="auto">
          <a:xfrm>
            <a:off x="2700338" y="1412875"/>
            <a:ext cx="3203575" cy="43926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8491" name="Text Box 11"/>
          <p:cNvSpPr txBox="1">
            <a:spLocks noChangeArrowheads="1"/>
          </p:cNvSpPr>
          <p:nvPr/>
        </p:nvSpPr>
        <p:spPr bwMode="auto">
          <a:xfrm>
            <a:off x="5508625" y="5805488"/>
            <a:ext cx="833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/>
              <a:t>Right</a:t>
            </a:r>
            <a:endParaRPr lang="en-US" sz="2000"/>
          </a:p>
        </p:txBody>
      </p:sp>
      <p:sp>
        <p:nvSpPr>
          <p:cNvPr id="148492" name="Text Box 12"/>
          <p:cNvSpPr txBox="1">
            <a:spLocks noChangeArrowheads="1"/>
          </p:cNvSpPr>
          <p:nvPr/>
        </p:nvSpPr>
        <p:spPr bwMode="auto">
          <a:xfrm>
            <a:off x="2303463" y="1052513"/>
            <a:ext cx="649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/>
              <a:t>Left</a:t>
            </a:r>
            <a:endParaRPr lang="en-US" sz="2000"/>
          </a:p>
        </p:txBody>
      </p:sp>
      <p:sp>
        <p:nvSpPr>
          <p:cNvPr id="148493" name="Text Box 13"/>
          <p:cNvSpPr txBox="1">
            <a:spLocks noChangeArrowheads="1"/>
          </p:cNvSpPr>
          <p:nvPr/>
        </p:nvSpPr>
        <p:spPr bwMode="auto">
          <a:xfrm>
            <a:off x="3455988" y="2673350"/>
            <a:ext cx="11001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200">
                <a:solidFill>
                  <a:srgbClr val="FF0000"/>
                </a:solidFill>
              </a:rPr>
              <a:t>SOC90</a:t>
            </a:r>
            <a:endParaRPr lang="en-US" sz="2200">
              <a:solidFill>
                <a:srgbClr val="FF0000"/>
              </a:solidFill>
            </a:endParaRPr>
          </a:p>
        </p:txBody>
      </p:sp>
      <p:sp>
        <p:nvSpPr>
          <p:cNvPr id="148494" name="Text Box 14"/>
          <p:cNvSpPr txBox="1">
            <a:spLocks noChangeArrowheads="1"/>
          </p:cNvSpPr>
          <p:nvPr/>
        </p:nvSpPr>
        <p:spPr bwMode="auto">
          <a:xfrm>
            <a:off x="5111750" y="2192338"/>
            <a:ext cx="9461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200">
                <a:solidFill>
                  <a:srgbClr val="FF9900"/>
                </a:solidFill>
              </a:rPr>
              <a:t>LIB90</a:t>
            </a:r>
            <a:endParaRPr lang="en-US" sz="2200">
              <a:solidFill>
                <a:srgbClr val="FF9900"/>
              </a:solidFill>
            </a:endParaRPr>
          </a:p>
        </p:txBody>
      </p:sp>
      <p:sp>
        <p:nvSpPr>
          <p:cNvPr id="148495" name="Text Box 15"/>
          <p:cNvSpPr txBox="1">
            <a:spLocks noChangeArrowheads="1"/>
          </p:cNvSpPr>
          <p:nvPr/>
        </p:nvSpPr>
        <p:spPr bwMode="auto">
          <a:xfrm>
            <a:off x="5724525" y="3775075"/>
            <a:ext cx="11160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200" dirty="0">
                <a:solidFill>
                  <a:srgbClr val="002060"/>
                </a:solidFill>
              </a:rPr>
              <a:t>CON90</a:t>
            </a:r>
            <a:endParaRPr lang="en-US" sz="2200" dirty="0">
              <a:solidFill>
                <a:srgbClr val="002060"/>
              </a:solidFill>
            </a:endParaRPr>
          </a:p>
        </p:txBody>
      </p:sp>
      <p:sp>
        <p:nvSpPr>
          <p:cNvPr id="148496" name="Text Box 16"/>
          <p:cNvSpPr txBox="1">
            <a:spLocks noChangeArrowheads="1"/>
          </p:cNvSpPr>
          <p:nvPr/>
        </p:nvSpPr>
        <p:spPr bwMode="auto">
          <a:xfrm>
            <a:off x="4572000" y="3992563"/>
            <a:ext cx="89852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200" dirty="0">
                <a:solidFill>
                  <a:srgbClr val="0070C0"/>
                </a:solidFill>
              </a:rPr>
              <a:t>CD90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148497" name="Text Box 17"/>
          <p:cNvSpPr txBox="1">
            <a:spLocks noChangeArrowheads="1"/>
          </p:cNvSpPr>
          <p:nvPr/>
        </p:nvSpPr>
        <p:spPr bwMode="auto">
          <a:xfrm>
            <a:off x="2447925" y="2060575"/>
            <a:ext cx="111601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200">
                <a:solidFill>
                  <a:srgbClr val="339933"/>
                </a:solidFill>
              </a:rPr>
              <a:t>GRN90</a:t>
            </a:r>
            <a:endParaRPr lang="en-US" sz="2200">
              <a:solidFill>
                <a:srgbClr val="339933"/>
              </a:solidFill>
            </a:endParaRPr>
          </a:p>
        </p:txBody>
      </p:sp>
      <p:sp>
        <p:nvSpPr>
          <p:cNvPr id="148498" name="Text Box 18"/>
          <p:cNvSpPr txBox="1">
            <a:spLocks noChangeArrowheads="1"/>
          </p:cNvSpPr>
          <p:nvPr/>
        </p:nvSpPr>
        <p:spPr bwMode="auto">
          <a:xfrm>
            <a:off x="2951163" y="5049838"/>
            <a:ext cx="13652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200"/>
              <a:t>RIGHT90</a:t>
            </a:r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4178728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90" grpId="0" animBg="1"/>
      <p:bldP spid="148491" grpId="0"/>
      <p:bldP spid="148492" grpId="0"/>
      <p:bldP spid="148493" grpId="0"/>
      <p:bldP spid="148494" grpId="0"/>
      <p:bldP spid="148495" grpId="0"/>
      <p:bldP spid="148496" grpId="0"/>
      <p:bldP spid="148497" grpId="0"/>
      <p:bldP spid="14849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>
            <a:normAutofit fontScale="90000"/>
          </a:bodyPr>
          <a:lstStyle/>
          <a:p>
            <a:r>
              <a:rPr lang="en-GB" sz="3400" dirty="0" smtClean="0">
                <a:ea typeface="ＭＳ Ｐゴシック" pitchFamily="34" charset="-128"/>
              </a:rPr>
              <a:t>Left-Right in British Politics in 2014</a:t>
            </a:r>
            <a:br>
              <a:rPr lang="en-GB" sz="3400" dirty="0" smtClean="0">
                <a:ea typeface="ＭＳ Ｐゴシック" pitchFamily="34" charset="-128"/>
              </a:rPr>
            </a:br>
            <a:r>
              <a:rPr lang="en-GB" sz="2400" dirty="0" smtClean="0">
                <a:solidFill>
                  <a:schemeClr val="tx1"/>
                </a:solidFill>
                <a:ea typeface="ＭＳ Ｐゴシック" pitchFamily="34" charset="-128"/>
              </a:rPr>
              <a:t>Income &amp; Left-</a:t>
            </a:r>
            <a:r>
              <a:rPr lang="en-GB" sz="2400" smtClean="0">
                <a:solidFill>
                  <a:schemeClr val="tx1"/>
                </a:solidFill>
                <a:ea typeface="ＭＳ Ｐゴシック" pitchFamily="34" charset="-128"/>
              </a:rPr>
              <a:t>Right Self-Placement</a:t>
            </a:r>
            <a:r>
              <a:rPr lang="en-GB" sz="2400" dirty="0" smtClean="0">
                <a:solidFill>
                  <a:schemeClr val="tx1"/>
                </a:solidFill>
                <a:ea typeface="ＭＳ Ｐゴシック" pitchFamily="34" charset="-128"/>
              </a:rPr>
              <a:t>, British Election Study</a:t>
            </a:r>
            <a:endParaRPr lang="en-US" sz="24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684213" y="876300"/>
            <a:ext cx="53975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700" b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b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1396998"/>
            <a:ext cx="7291387" cy="5302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660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>
          <a:xfrm>
            <a:off x="576263" y="225425"/>
            <a:ext cx="8229600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Changing Space of US Politics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684213" y="876300"/>
            <a:ext cx="53975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700" b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b="0"/>
          </a:p>
        </p:txBody>
      </p:sp>
      <p:sp>
        <p:nvSpPr>
          <p:cNvPr id="143369" name="Rectangle 9"/>
          <p:cNvSpPr>
            <a:spLocks noChangeArrowheads="1"/>
          </p:cNvSpPr>
          <p:nvPr/>
        </p:nvSpPr>
        <p:spPr bwMode="auto">
          <a:xfrm>
            <a:off x="4214813" y="1736725"/>
            <a:ext cx="11271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0">
                <a:solidFill>
                  <a:srgbClr val="000000"/>
                </a:solidFill>
              </a:rPr>
              <a:t>Lincoln, Rep</a:t>
            </a:r>
            <a:br>
              <a:rPr lang="en-US" sz="1600" b="0">
                <a:solidFill>
                  <a:srgbClr val="000000"/>
                </a:solidFill>
              </a:rPr>
            </a:br>
            <a:r>
              <a:rPr lang="en-US" sz="1600" b="0">
                <a:solidFill>
                  <a:srgbClr val="000000"/>
                </a:solidFill>
              </a:rPr>
              <a:t>(1860)</a:t>
            </a:r>
            <a:endParaRPr lang="en-US" sz="1600" b="0"/>
          </a:p>
        </p:txBody>
      </p:sp>
      <p:sp>
        <p:nvSpPr>
          <p:cNvPr id="18437" name="Rectangle 12"/>
          <p:cNvSpPr>
            <a:spLocks noChangeArrowheads="1"/>
          </p:cNvSpPr>
          <p:nvPr/>
        </p:nvSpPr>
        <p:spPr bwMode="auto">
          <a:xfrm>
            <a:off x="2786063" y="4229100"/>
            <a:ext cx="50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600" b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sz="1600" b="0"/>
          </a:p>
        </p:txBody>
      </p:sp>
      <p:sp>
        <p:nvSpPr>
          <p:cNvPr id="18438" name="Line 15"/>
          <p:cNvSpPr>
            <a:spLocks noChangeShapeType="1"/>
          </p:cNvSpPr>
          <p:nvPr/>
        </p:nvSpPr>
        <p:spPr bwMode="auto">
          <a:xfrm flipV="1">
            <a:off x="1511300" y="1492250"/>
            <a:ext cx="0" cy="4349750"/>
          </a:xfrm>
          <a:prstGeom prst="line">
            <a:avLst/>
          </a:pr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39" name="Rectangle 16"/>
          <p:cNvSpPr>
            <a:spLocks noChangeArrowheads="1"/>
          </p:cNvSpPr>
          <p:nvPr/>
        </p:nvSpPr>
        <p:spPr bwMode="auto">
          <a:xfrm rot="-5400000">
            <a:off x="723900" y="4879975"/>
            <a:ext cx="5889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700" b="0">
                <a:solidFill>
                  <a:srgbClr val="000000"/>
                </a:solidFill>
              </a:rPr>
              <a:t>Social</a:t>
            </a:r>
            <a:endParaRPr lang="en-US" b="0"/>
          </a:p>
        </p:txBody>
      </p:sp>
      <p:sp>
        <p:nvSpPr>
          <p:cNvPr id="18440" name="Rectangle 17"/>
          <p:cNvSpPr>
            <a:spLocks noChangeArrowheads="1"/>
          </p:cNvSpPr>
          <p:nvPr/>
        </p:nvSpPr>
        <p:spPr bwMode="auto">
          <a:xfrm rot="-5400000">
            <a:off x="-173831" y="3383756"/>
            <a:ext cx="2390775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700" b="0">
                <a:solidFill>
                  <a:srgbClr val="000000"/>
                </a:solidFill>
              </a:rPr>
              <a:t> (conservative vs. liberal)</a:t>
            </a:r>
            <a:endParaRPr lang="en-US" b="0"/>
          </a:p>
        </p:txBody>
      </p:sp>
      <p:sp>
        <p:nvSpPr>
          <p:cNvPr id="18441" name="Rectangle 18"/>
          <p:cNvSpPr>
            <a:spLocks noChangeArrowheads="1"/>
          </p:cNvSpPr>
          <p:nvPr/>
        </p:nvSpPr>
        <p:spPr bwMode="auto">
          <a:xfrm rot="-5400000">
            <a:off x="999331" y="2134395"/>
            <a:ext cx="53975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700" b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 b="0"/>
          </a:p>
        </p:txBody>
      </p:sp>
      <p:sp>
        <p:nvSpPr>
          <p:cNvPr id="18442" name="Line 19"/>
          <p:cNvSpPr>
            <a:spLocks noChangeShapeType="1"/>
          </p:cNvSpPr>
          <p:nvPr/>
        </p:nvSpPr>
        <p:spPr bwMode="auto">
          <a:xfrm>
            <a:off x="1511300" y="5842000"/>
            <a:ext cx="6318250" cy="0"/>
          </a:xfrm>
          <a:prstGeom prst="line">
            <a:avLst/>
          </a:prstGeom>
          <a:noFill/>
          <a:ln w="9525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3" name="Rectangle 20"/>
          <p:cNvSpPr>
            <a:spLocks noChangeArrowheads="1"/>
          </p:cNvSpPr>
          <p:nvPr/>
        </p:nvSpPr>
        <p:spPr bwMode="auto">
          <a:xfrm>
            <a:off x="2843213" y="6057900"/>
            <a:ext cx="3870325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700" b="0">
                <a:solidFill>
                  <a:srgbClr val="000000"/>
                </a:solidFill>
              </a:rPr>
              <a:t>Economics (intervention vs. free market)</a:t>
            </a:r>
            <a:endParaRPr lang="en-US" b="0"/>
          </a:p>
        </p:txBody>
      </p:sp>
      <p:sp>
        <p:nvSpPr>
          <p:cNvPr id="143422" name="Rectangle 62"/>
          <p:cNvSpPr>
            <a:spLocks noChangeArrowheads="1"/>
          </p:cNvSpPr>
          <p:nvPr/>
        </p:nvSpPr>
        <p:spPr bwMode="auto">
          <a:xfrm>
            <a:off x="3851275" y="5049838"/>
            <a:ext cx="173831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0">
                <a:solidFill>
                  <a:srgbClr val="000000"/>
                </a:solidFill>
              </a:rPr>
              <a:t>Breckenridge, Dem</a:t>
            </a:r>
            <a:br>
              <a:rPr lang="en-US" sz="1600" b="0">
                <a:solidFill>
                  <a:srgbClr val="000000"/>
                </a:solidFill>
              </a:rPr>
            </a:br>
            <a:r>
              <a:rPr lang="en-US" sz="1600" b="0">
                <a:solidFill>
                  <a:srgbClr val="000000"/>
                </a:solidFill>
              </a:rPr>
              <a:t>(1860)</a:t>
            </a:r>
            <a:endParaRPr lang="en-US" sz="1600" b="0"/>
          </a:p>
        </p:txBody>
      </p:sp>
      <p:sp>
        <p:nvSpPr>
          <p:cNvPr id="143423" name="Rectangle 63"/>
          <p:cNvSpPr>
            <a:spLocks noChangeArrowheads="1"/>
          </p:cNvSpPr>
          <p:nvPr/>
        </p:nvSpPr>
        <p:spPr bwMode="auto">
          <a:xfrm>
            <a:off x="5694363" y="2565400"/>
            <a:ext cx="13081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0">
                <a:solidFill>
                  <a:srgbClr val="000000"/>
                </a:solidFill>
              </a:rPr>
              <a:t>McKinley, Rep</a:t>
            </a:r>
            <a:br>
              <a:rPr lang="en-US" sz="1600" b="0">
                <a:solidFill>
                  <a:srgbClr val="000000"/>
                </a:solidFill>
              </a:rPr>
            </a:br>
            <a:r>
              <a:rPr lang="en-US" sz="1600" b="0">
                <a:solidFill>
                  <a:srgbClr val="000000"/>
                </a:solidFill>
              </a:rPr>
              <a:t>(1896)</a:t>
            </a:r>
            <a:endParaRPr lang="en-US" sz="1600" b="0"/>
          </a:p>
        </p:txBody>
      </p:sp>
      <p:sp>
        <p:nvSpPr>
          <p:cNvPr id="143424" name="Rectangle 64"/>
          <p:cNvSpPr>
            <a:spLocks noChangeArrowheads="1"/>
          </p:cNvSpPr>
          <p:nvPr/>
        </p:nvSpPr>
        <p:spPr bwMode="auto">
          <a:xfrm>
            <a:off x="2332038" y="4365625"/>
            <a:ext cx="10731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0">
                <a:solidFill>
                  <a:srgbClr val="000000"/>
                </a:solidFill>
              </a:rPr>
              <a:t>Bryan, Dem</a:t>
            </a:r>
            <a:br>
              <a:rPr lang="en-US" sz="1600" b="0">
                <a:solidFill>
                  <a:srgbClr val="000000"/>
                </a:solidFill>
              </a:rPr>
            </a:br>
            <a:r>
              <a:rPr lang="en-US" sz="1600" b="0">
                <a:solidFill>
                  <a:srgbClr val="000000"/>
                </a:solidFill>
              </a:rPr>
              <a:t>(1896)</a:t>
            </a:r>
            <a:endParaRPr lang="en-US" sz="1600" b="0"/>
          </a:p>
        </p:txBody>
      </p:sp>
      <p:sp>
        <p:nvSpPr>
          <p:cNvPr id="143425" name="Line 65"/>
          <p:cNvSpPr>
            <a:spLocks noChangeShapeType="1"/>
          </p:cNvSpPr>
          <p:nvPr/>
        </p:nvSpPr>
        <p:spPr bwMode="auto">
          <a:xfrm flipH="1" flipV="1">
            <a:off x="3203575" y="4652963"/>
            <a:ext cx="684213" cy="396875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26" name="Line 66"/>
          <p:cNvSpPr>
            <a:spLocks noChangeShapeType="1"/>
          </p:cNvSpPr>
          <p:nvPr/>
        </p:nvSpPr>
        <p:spPr bwMode="auto">
          <a:xfrm>
            <a:off x="5184775" y="2097088"/>
            <a:ext cx="719138" cy="4318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27" name="Rectangle 67"/>
          <p:cNvSpPr>
            <a:spLocks noChangeArrowheads="1"/>
          </p:cNvSpPr>
          <p:nvPr/>
        </p:nvSpPr>
        <p:spPr bwMode="auto">
          <a:xfrm>
            <a:off x="2483768" y="3033713"/>
            <a:ext cx="14446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Roosevelt, Dem</a:t>
            </a:r>
            <a:br>
              <a:rPr lang="en-US" sz="1600" b="0" dirty="0">
                <a:solidFill>
                  <a:srgbClr val="000000"/>
                </a:solidFill>
              </a:rPr>
            </a:br>
            <a:r>
              <a:rPr lang="en-US" sz="1600" b="0" dirty="0">
                <a:solidFill>
                  <a:srgbClr val="000000"/>
                </a:solidFill>
              </a:rPr>
              <a:t>(1932)</a:t>
            </a:r>
            <a:endParaRPr lang="en-US" sz="1600" b="0" dirty="0"/>
          </a:p>
        </p:txBody>
      </p:sp>
      <p:sp>
        <p:nvSpPr>
          <p:cNvPr id="143428" name="Line 68"/>
          <p:cNvSpPr>
            <a:spLocks noChangeShapeType="1"/>
          </p:cNvSpPr>
          <p:nvPr/>
        </p:nvSpPr>
        <p:spPr bwMode="auto">
          <a:xfrm flipV="1">
            <a:off x="3024188" y="3557588"/>
            <a:ext cx="0" cy="735012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29" name="Rectangle 69"/>
          <p:cNvSpPr>
            <a:spLocks noChangeArrowheads="1"/>
          </p:cNvSpPr>
          <p:nvPr/>
        </p:nvSpPr>
        <p:spPr bwMode="auto">
          <a:xfrm>
            <a:off x="5376391" y="3068638"/>
            <a:ext cx="11398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Hoover, Rep</a:t>
            </a:r>
            <a:br>
              <a:rPr lang="en-US" sz="1600" b="0" dirty="0">
                <a:solidFill>
                  <a:srgbClr val="000000"/>
                </a:solidFill>
              </a:rPr>
            </a:br>
            <a:r>
              <a:rPr lang="en-US" sz="1600" b="0" dirty="0">
                <a:solidFill>
                  <a:srgbClr val="000000"/>
                </a:solidFill>
              </a:rPr>
              <a:t>(1932)</a:t>
            </a:r>
            <a:endParaRPr lang="en-US" sz="1600" b="0" dirty="0"/>
          </a:p>
        </p:txBody>
      </p:sp>
      <p:sp>
        <p:nvSpPr>
          <p:cNvPr id="143430" name="Line 70"/>
          <p:cNvSpPr>
            <a:spLocks noChangeShapeType="1"/>
          </p:cNvSpPr>
          <p:nvPr/>
        </p:nvSpPr>
        <p:spPr bwMode="auto">
          <a:xfrm flipH="1">
            <a:off x="5903911" y="2852737"/>
            <a:ext cx="0" cy="215901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31" name="Rectangle 71"/>
          <p:cNvSpPr>
            <a:spLocks noChangeArrowheads="1"/>
          </p:cNvSpPr>
          <p:nvPr/>
        </p:nvSpPr>
        <p:spPr bwMode="auto">
          <a:xfrm>
            <a:off x="2552700" y="2133600"/>
            <a:ext cx="11080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0">
                <a:solidFill>
                  <a:srgbClr val="000000"/>
                </a:solidFill>
              </a:rPr>
              <a:t>Carter, Dem</a:t>
            </a:r>
            <a:br>
              <a:rPr lang="en-US" sz="1600" b="0">
                <a:solidFill>
                  <a:srgbClr val="000000"/>
                </a:solidFill>
              </a:rPr>
            </a:br>
            <a:r>
              <a:rPr lang="en-US" sz="1600" b="0">
                <a:solidFill>
                  <a:srgbClr val="000000"/>
                </a:solidFill>
              </a:rPr>
              <a:t>(1980)</a:t>
            </a:r>
            <a:endParaRPr lang="en-US" sz="1600" b="0"/>
          </a:p>
        </p:txBody>
      </p:sp>
      <p:sp>
        <p:nvSpPr>
          <p:cNvPr id="143432" name="Rectangle 72"/>
          <p:cNvSpPr>
            <a:spLocks noChangeArrowheads="1"/>
          </p:cNvSpPr>
          <p:nvPr/>
        </p:nvSpPr>
        <p:spPr bwMode="auto">
          <a:xfrm>
            <a:off x="5821363" y="3968750"/>
            <a:ext cx="119538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0">
                <a:solidFill>
                  <a:srgbClr val="000000"/>
                </a:solidFill>
              </a:rPr>
              <a:t>Reagan, Rep</a:t>
            </a:r>
            <a:br>
              <a:rPr lang="en-US" sz="1600" b="0">
                <a:solidFill>
                  <a:srgbClr val="000000"/>
                </a:solidFill>
              </a:rPr>
            </a:br>
            <a:r>
              <a:rPr lang="en-US" sz="1600" b="0">
                <a:solidFill>
                  <a:srgbClr val="000000"/>
                </a:solidFill>
              </a:rPr>
              <a:t>(1980)</a:t>
            </a:r>
            <a:endParaRPr lang="en-US" sz="1600" b="0"/>
          </a:p>
        </p:txBody>
      </p:sp>
      <p:sp>
        <p:nvSpPr>
          <p:cNvPr id="143433" name="Line 73"/>
          <p:cNvSpPr>
            <a:spLocks noChangeShapeType="1"/>
          </p:cNvSpPr>
          <p:nvPr/>
        </p:nvSpPr>
        <p:spPr bwMode="auto">
          <a:xfrm flipV="1">
            <a:off x="3077349" y="2662237"/>
            <a:ext cx="34008" cy="3810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34" name="Line 74"/>
          <p:cNvSpPr>
            <a:spLocks noChangeShapeType="1"/>
          </p:cNvSpPr>
          <p:nvPr/>
        </p:nvSpPr>
        <p:spPr bwMode="auto">
          <a:xfrm>
            <a:off x="6227763" y="3557589"/>
            <a:ext cx="107950" cy="376236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35" name="Rectangle 75"/>
          <p:cNvSpPr>
            <a:spLocks noChangeArrowheads="1"/>
          </p:cNvSpPr>
          <p:nvPr/>
        </p:nvSpPr>
        <p:spPr bwMode="auto">
          <a:xfrm>
            <a:off x="2647950" y="1341438"/>
            <a:ext cx="12096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0">
                <a:solidFill>
                  <a:srgbClr val="000000"/>
                </a:solidFill>
              </a:rPr>
              <a:t>Obama, Dem</a:t>
            </a:r>
            <a:br>
              <a:rPr lang="en-US" sz="1600" b="0">
                <a:solidFill>
                  <a:srgbClr val="000000"/>
                </a:solidFill>
              </a:rPr>
            </a:br>
            <a:r>
              <a:rPr lang="en-US" sz="1600" b="0">
                <a:solidFill>
                  <a:srgbClr val="000000"/>
                </a:solidFill>
              </a:rPr>
              <a:t>(2012)</a:t>
            </a:r>
            <a:endParaRPr lang="en-US" sz="1600" b="0"/>
          </a:p>
        </p:txBody>
      </p:sp>
      <p:sp>
        <p:nvSpPr>
          <p:cNvPr id="143436" name="Rectangle 76"/>
          <p:cNvSpPr>
            <a:spLocks noChangeArrowheads="1"/>
          </p:cNvSpPr>
          <p:nvPr/>
        </p:nvSpPr>
        <p:spPr bwMode="auto">
          <a:xfrm>
            <a:off x="5770563" y="4797425"/>
            <a:ext cx="12398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0">
                <a:solidFill>
                  <a:srgbClr val="000000"/>
                </a:solidFill>
              </a:rPr>
              <a:t>Romney, Rep</a:t>
            </a:r>
            <a:br>
              <a:rPr lang="en-US" sz="1600" b="0">
                <a:solidFill>
                  <a:srgbClr val="000000"/>
                </a:solidFill>
              </a:rPr>
            </a:br>
            <a:r>
              <a:rPr lang="en-US" sz="1600" b="0">
                <a:solidFill>
                  <a:srgbClr val="000000"/>
                </a:solidFill>
              </a:rPr>
              <a:t>(2012)</a:t>
            </a:r>
            <a:endParaRPr lang="en-US" sz="1600" b="0"/>
          </a:p>
        </p:txBody>
      </p:sp>
      <p:sp>
        <p:nvSpPr>
          <p:cNvPr id="143437" name="Line 77"/>
          <p:cNvSpPr>
            <a:spLocks noChangeShapeType="1"/>
          </p:cNvSpPr>
          <p:nvPr/>
        </p:nvSpPr>
        <p:spPr bwMode="auto">
          <a:xfrm>
            <a:off x="6408738" y="4473575"/>
            <a:ext cx="34925" cy="32385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38" name="Line 78"/>
          <p:cNvSpPr>
            <a:spLocks noChangeShapeType="1"/>
          </p:cNvSpPr>
          <p:nvPr/>
        </p:nvSpPr>
        <p:spPr bwMode="auto">
          <a:xfrm flipV="1">
            <a:off x="3130550" y="1844675"/>
            <a:ext cx="73025" cy="322263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488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433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143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434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143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1434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9" dur="indefinite"/>
                                        <p:tgtEl>
                                          <p:spTgt spid="143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1434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2" dur="indefinite"/>
                                        <p:tgtEl>
                                          <p:spTgt spid="14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434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5" dur="indefinite"/>
                                        <p:tgtEl>
                                          <p:spTgt spid="143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1434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8" dur="indefinite"/>
                                        <p:tgtEl>
                                          <p:spTgt spid="143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0" dur="indefinite"/>
                                        <p:tgtEl>
                                          <p:spTgt spid="1434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1" dur="indefinite"/>
                                        <p:tgtEl>
                                          <p:spTgt spid="14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1434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4" dur="indefinite"/>
                                        <p:tgtEl>
                                          <p:spTgt spid="14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6" dur="indefinite"/>
                                        <p:tgtEl>
                                          <p:spTgt spid="1434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7" dur="indefinite"/>
                                        <p:tgtEl>
                                          <p:spTgt spid="14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9" dur="indefinite"/>
                                        <p:tgtEl>
                                          <p:spTgt spid="1434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0" dur="indefinite"/>
                                        <p:tgtEl>
                                          <p:spTgt spid="14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1434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3" dur="indefinite"/>
                                        <p:tgtEl>
                                          <p:spTgt spid="14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5" dur="indefinite"/>
                                        <p:tgtEl>
                                          <p:spTgt spid="1434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6" dur="indefinite"/>
                                        <p:tgtEl>
                                          <p:spTgt spid="143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1434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9" dur="indefinite"/>
                                        <p:tgtEl>
                                          <p:spTgt spid="14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1434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2" dur="indefinite"/>
                                        <p:tgtEl>
                                          <p:spTgt spid="14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9" grpId="0"/>
      <p:bldP spid="143369" grpId="1"/>
      <p:bldP spid="143422" grpId="0"/>
      <p:bldP spid="143422" grpId="1"/>
      <p:bldP spid="143423" grpId="0"/>
      <p:bldP spid="143423" grpId="1"/>
      <p:bldP spid="143424" grpId="0"/>
      <p:bldP spid="143424" grpId="1"/>
      <p:bldP spid="143425" grpId="0" animBg="1"/>
      <p:bldP spid="143425" grpId="1" animBg="1"/>
      <p:bldP spid="143426" grpId="0" animBg="1"/>
      <p:bldP spid="143426" grpId="1" animBg="1"/>
      <p:bldP spid="143427" grpId="0"/>
      <p:bldP spid="143427" grpId="1"/>
      <p:bldP spid="143428" grpId="0" animBg="1"/>
      <p:bldP spid="143428" grpId="1" animBg="1"/>
      <p:bldP spid="143429" grpId="0"/>
      <p:bldP spid="143429" grpId="1"/>
      <p:bldP spid="143430" grpId="0" animBg="1"/>
      <p:bldP spid="143430" grpId="1" animBg="1"/>
      <p:bldP spid="143431" grpId="0"/>
      <p:bldP spid="143431" grpId="1"/>
      <p:bldP spid="143432" grpId="0"/>
      <p:bldP spid="143432" grpId="1"/>
      <p:bldP spid="143433" grpId="0" animBg="1"/>
      <p:bldP spid="143433" grpId="1" animBg="1"/>
      <p:bldP spid="143434" grpId="0" animBg="1"/>
      <p:bldP spid="143434" grpId="1" animBg="1"/>
      <p:bldP spid="143435" grpId="0"/>
      <p:bldP spid="143436" grpId="0"/>
      <p:bldP spid="143437" grpId="0" animBg="1"/>
      <p:bldP spid="14343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390650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Meaning of Left-Right Across</a:t>
            </a:r>
            <a:br>
              <a:rPr lang="en-GB" dirty="0" smtClean="0">
                <a:ea typeface="ＭＳ Ｐゴシック" pitchFamily="34" charset="-128"/>
              </a:rPr>
            </a:br>
            <a:r>
              <a:rPr lang="en-GB" dirty="0" smtClean="0">
                <a:ea typeface="ＭＳ Ｐゴシック" pitchFamily="34" charset="-128"/>
              </a:rPr>
              <a:t>Countries</a:t>
            </a:r>
            <a:r>
              <a:rPr lang="en-GB" dirty="0">
                <a:ea typeface="ＭＳ Ｐゴシック" pitchFamily="34" charset="-128"/>
              </a:rPr>
              <a:t> </a:t>
            </a:r>
            <a:r>
              <a:rPr lang="en-GB" dirty="0" smtClean="0">
                <a:ea typeface="ＭＳ Ｐゴシック" pitchFamily="34" charset="-128"/>
              </a:rPr>
              <a:t>– Russell Dalton (2006)</a:t>
            </a:r>
            <a:endParaRPr lang="en-US" i="1" dirty="0" smtClean="0">
              <a:ea typeface="ＭＳ Ｐゴシック" pitchFamily="34" charset="-128"/>
            </a:endParaRP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647700" y="2097088"/>
            <a:ext cx="7596188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Question in World Values Survey:</a:t>
            </a:r>
          </a:p>
          <a:p>
            <a:endParaRPr lang="en-US" sz="20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0" i="1" dirty="0">
                <a:latin typeface="Arial" panose="020B0604020202020204" pitchFamily="34" charset="0"/>
                <a:cs typeface="Arial" panose="020B0604020202020204" pitchFamily="34" charset="0"/>
              </a:rPr>
              <a:t>“In political matters, people talk of ‘the Left’ and ‘the Right.’ How would</a:t>
            </a:r>
          </a:p>
          <a:p>
            <a:r>
              <a:rPr lang="en-US" sz="2000" b="0" i="1" dirty="0">
                <a:latin typeface="Arial" panose="020B0604020202020204" pitchFamily="34" charset="0"/>
                <a:cs typeface="Arial" panose="020B0604020202020204" pitchFamily="34" charset="0"/>
              </a:rPr>
              <a:t>you place your views on this scale, generally speaking?</a:t>
            </a:r>
          </a:p>
          <a:p>
            <a:endParaRPr 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	  1 -- 2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3 --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r>
              <a:rPr lang="en-US" sz="2000" b="0" i="1" dirty="0">
                <a:latin typeface="Arial" panose="020B0604020202020204" pitchFamily="34" charset="0"/>
                <a:cs typeface="Arial" panose="020B0604020202020204" pitchFamily="34" charset="0"/>
              </a:rPr>
              <a:t>	Left 				</a:t>
            </a:r>
            <a:r>
              <a:rPr lang="en-US" sz="20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				Right</a:t>
            </a:r>
            <a:r>
              <a:rPr lang="en-US" sz="2000" b="0" i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endParaRPr lang="en-GB" sz="20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question: </a:t>
            </a:r>
          </a:p>
          <a:p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What other political preferences correlate with people’s </a:t>
            </a:r>
            <a:r>
              <a:rPr lang="en-GB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Left-Right </a:t>
            </a:r>
            <a:r>
              <a:rPr lang="en-GB" sz="2000" b="0" dirty="0">
                <a:latin typeface="Arial" panose="020B0604020202020204" pitchFamily="34" charset="0"/>
                <a:cs typeface="Arial" panose="020B0604020202020204" pitchFamily="34" charset="0"/>
              </a:rPr>
              <a:t>position across different regions of the world?</a:t>
            </a:r>
            <a:endParaRPr 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121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6749"/>
            <a:ext cx="9144000" cy="515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400" kern="1200">
                <a:solidFill>
                  <a:srgbClr val="FF000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Some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782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the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Monday – Preferences over Policy</a:t>
            </a:r>
          </a:p>
          <a:p>
            <a:endParaRPr lang="en-US" dirty="0"/>
          </a:p>
          <a:p>
            <a:r>
              <a:rPr lang="en-US" dirty="0" smtClean="0"/>
              <a:t>Tuesday – Representation</a:t>
            </a:r>
          </a:p>
          <a:p>
            <a:endParaRPr lang="en-US" dirty="0"/>
          </a:p>
          <a:p>
            <a:r>
              <a:rPr lang="en-US" dirty="0" smtClean="0"/>
              <a:t>Wednesday – Policymaking</a:t>
            </a:r>
          </a:p>
          <a:p>
            <a:endParaRPr lang="en-US" dirty="0"/>
          </a:p>
          <a:p>
            <a:r>
              <a:rPr lang="en-US" dirty="0" smtClean="0"/>
              <a:t>Thursday – Movements and the Media</a:t>
            </a:r>
          </a:p>
          <a:p>
            <a:endParaRPr lang="en-US" dirty="0" smtClean="0"/>
          </a:p>
          <a:p>
            <a:r>
              <a:rPr lang="en-US" dirty="0" smtClean="0"/>
              <a:t>Friday –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102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274638"/>
            <a:ext cx="7133771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400" kern="1200">
                <a:solidFill>
                  <a:srgbClr val="FF000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Correlates of EU Preferences in UK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BES 2015, Support for “Leave EU”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301706"/>
            <a:ext cx="7344816" cy="5341684"/>
          </a:xfrm>
          <a:prstGeom prst="rect">
            <a:avLst/>
          </a:prstGeom>
        </p:spPr>
      </p:pic>
      <p:sp>
        <p:nvSpPr>
          <p:cNvPr id="5" name="Left Brace 4"/>
          <p:cNvSpPr/>
          <p:nvPr/>
        </p:nvSpPr>
        <p:spPr>
          <a:xfrm>
            <a:off x="2267744" y="1552526"/>
            <a:ext cx="144016" cy="770384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03648" y="1746846"/>
            <a:ext cx="912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v. Centre</a:t>
            </a:r>
            <a:endParaRPr lang="en-US" sz="1400" dirty="0"/>
          </a:p>
        </p:txBody>
      </p:sp>
      <p:sp>
        <p:nvSpPr>
          <p:cNvPr id="7" name="Left Brace 6"/>
          <p:cNvSpPr/>
          <p:nvPr/>
        </p:nvSpPr>
        <p:spPr>
          <a:xfrm>
            <a:off x="1619672" y="2898974"/>
            <a:ext cx="144016" cy="504056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10109" y="2951237"/>
            <a:ext cx="1381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v. Still studying</a:t>
            </a:r>
            <a:endParaRPr lang="en-US" sz="1400" dirty="0"/>
          </a:p>
        </p:txBody>
      </p:sp>
      <p:sp>
        <p:nvSpPr>
          <p:cNvPr id="9" name="Left Brace 8"/>
          <p:cNvSpPr/>
          <p:nvPr/>
        </p:nvSpPr>
        <p:spPr>
          <a:xfrm>
            <a:off x="2411760" y="3619054"/>
            <a:ext cx="144016" cy="864096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805527" y="3887341"/>
            <a:ext cx="67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v. 66+</a:t>
            </a:r>
            <a:endParaRPr lang="en-US" sz="1400" dirty="0"/>
          </a:p>
        </p:txBody>
      </p:sp>
      <p:sp>
        <p:nvSpPr>
          <p:cNvPr id="11" name="Left Brace 10"/>
          <p:cNvSpPr/>
          <p:nvPr/>
        </p:nvSpPr>
        <p:spPr>
          <a:xfrm>
            <a:off x="1115616" y="4720878"/>
            <a:ext cx="144016" cy="698376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7869" y="4915198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v. &gt;£100k</a:t>
            </a:r>
            <a:endParaRPr lang="en-US" sz="14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635896" y="2394918"/>
            <a:ext cx="4392488" cy="0"/>
          </a:xfrm>
          <a:prstGeom prst="line">
            <a:avLst/>
          </a:prstGeom>
          <a:ln w="2540">
            <a:solidFill>
              <a:schemeClr val="bg1">
                <a:lumMod val="6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635896" y="2826966"/>
            <a:ext cx="4392488" cy="0"/>
          </a:xfrm>
          <a:prstGeom prst="line">
            <a:avLst/>
          </a:prstGeom>
          <a:ln w="2540">
            <a:solidFill>
              <a:schemeClr val="bg1">
                <a:lumMod val="6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35896" y="3475038"/>
            <a:ext cx="4392488" cy="0"/>
          </a:xfrm>
          <a:prstGeom prst="line">
            <a:avLst/>
          </a:prstGeom>
          <a:ln w="2540">
            <a:solidFill>
              <a:schemeClr val="bg1">
                <a:lumMod val="6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635896" y="4555158"/>
            <a:ext cx="4392488" cy="0"/>
          </a:xfrm>
          <a:prstGeom prst="line">
            <a:avLst/>
          </a:prstGeom>
          <a:ln w="2540">
            <a:solidFill>
              <a:schemeClr val="bg1">
                <a:lumMod val="6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35896" y="5491262"/>
            <a:ext cx="4392488" cy="0"/>
          </a:xfrm>
          <a:prstGeom prst="line">
            <a:avLst/>
          </a:prstGeom>
          <a:ln w="2540">
            <a:solidFill>
              <a:schemeClr val="bg1">
                <a:lumMod val="6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918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your own policy preferences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Complete this on-line survey:</a:t>
            </a:r>
          </a:p>
          <a:p>
            <a:pPr marL="0" indent="0"/>
            <a:endParaRPr lang="en-US" dirty="0" smtClean="0"/>
          </a:p>
          <a:p>
            <a:pPr marL="0" indent="0"/>
            <a:r>
              <a:rPr lang="en-GB" dirty="0">
                <a:hlinkClick r:id="rId2"/>
              </a:rPr>
              <a:t>http://www.politicalcompass.org/test</a:t>
            </a:r>
            <a:endParaRPr lang="en-US" dirty="0"/>
          </a:p>
          <a:p>
            <a:pPr marL="0" indent="0"/>
            <a:endParaRPr lang="en-US" dirty="0" smtClean="0"/>
          </a:p>
          <a:p>
            <a:pPr marL="0" indent="0"/>
            <a:endParaRPr lang="en-US" dirty="0"/>
          </a:p>
          <a:p>
            <a:pPr marL="0" indent="0"/>
            <a:r>
              <a:rPr lang="en-US" b="1" dirty="0" smtClean="0"/>
              <a:t>Question:</a:t>
            </a:r>
          </a:p>
          <a:p>
            <a:pPr marL="0" indent="0"/>
            <a:r>
              <a:rPr lang="en-US" dirty="0" smtClean="0"/>
              <a:t>Do you feel that where you are “located” is a reasonable summary of your policy preferences?</a:t>
            </a:r>
          </a:p>
          <a:p>
            <a:pPr marL="0" inden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937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In Sum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>
          <a:xfrm>
            <a:off x="468313" y="1125538"/>
            <a:ext cx="8218487" cy="5399087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None/>
              <a:tabLst>
                <a:tab pos="180975" algn="l"/>
              </a:tabLst>
            </a:pPr>
            <a:r>
              <a:rPr lang="en-GB" sz="2000" dirty="0" smtClean="0">
                <a:ea typeface="ＭＳ Ｐゴシック" pitchFamily="34" charset="-128"/>
              </a:rPr>
              <a:t>Policy </a:t>
            </a:r>
            <a:r>
              <a:rPr lang="en-GB" sz="2000" b="1" dirty="0" smtClean="0">
                <a:ea typeface="ＭＳ Ｐゴシック" pitchFamily="34" charset="-128"/>
              </a:rPr>
              <a:t>preferences </a:t>
            </a:r>
            <a:r>
              <a:rPr lang="en-GB" sz="2000" dirty="0" smtClean="0">
                <a:ea typeface="ＭＳ Ｐゴシック" pitchFamily="34" charset="-128"/>
              </a:rPr>
              <a:t>are actors’ (e.g. voters’, politicians’, parties’ etc.) views on salient policy issues</a:t>
            </a:r>
          </a:p>
          <a:p>
            <a:pPr marL="0" indent="0" eaLnBrk="1" hangingPunct="1">
              <a:buNone/>
              <a:tabLst>
                <a:tab pos="180975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tabLst>
                <a:tab pos="180975" algn="l"/>
              </a:tabLst>
            </a:pPr>
            <a:r>
              <a:rPr lang="en-GB" sz="2000" dirty="0" smtClean="0">
                <a:ea typeface="ＭＳ Ｐゴシック" pitchFamily="34" charset="-128"/>
              </a:rPr>
              <a:t>Because preferences on many issues are related to each other, preferences can usually be </a:t>
            </a:r>
            <a:r>
              <a:rPr lang="en-GB" sz="2000" b="1" dirty="0" smtClean="0">
                <a:ea typeface="ＭＳ Ｐゴシック" pitchFamily="34" charset="-128"/>
              </a:rPr>
              <a:t>summarised in a single- or two-dimensional space</a:t>
            </a:r>
          </a:p>
          <a:p>
            <a:pPr marL="0" indent="0" eaLnBrk="1" hangingPunct="1">
              <a:buNone/>
              <a:tabLst>
                <a:tab pos="180975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tabLst>
                <a:tab pos="180975" algn="l"/>
              </a:tabLst>
            </a:pPr>
            <a:r>
              <a:rPr lang="en-GB" sz="2000" dirty="0" smtClean="0">
                <a:ea typeface="ＭＳ Ｐゴシック" pitchFamily="34" charset="-128"/>
              </a:rPr>
              <a:t>Modern political scientists often use two dimensions:</a:t>
            </a:r>
            <a:br>
              <a:rPr lang="en-GB" sz="2000" dirty="0" smtClean="0">
                <a:ea typeface="ＭＳ Ｐゴシック" pitchFamily="34" charset="-128"/>
              </a:rPr>
            </a:br>
            <a:r>
              <a:rPr lang="en-GB" sz="2000" dirty="0" smtClean="0">
                <a:ea typeface="ＭＳ Ｐゴシック" pitchFamily="34" charset="-128"/>
              </a:rPr>
              <a:t>	</a:t>
            </a:r>
            <a:r>
              <a:rPr lang="en-GB" sz="2000" b="1" dirty="0" smtClean="0">
                <a:ea typeface="ＭＳ Ｐゴシック" pitchFamily="34" charset="-128"/>
              </a:rPr>
              <a:t>(1) economic </a:t>
            </a:r>
            <a:r>
              <a:rPr lang="en-GB" sz="2000" dirty="0" smtClean="0">
                <a:ea typeface="ＭＳ Ｐゴシック" pitchFamily="34" charset="-128"/>
              </a:rPr>
              <a:t>intervention vs. free market</a:t>
            </a:r>
            <a:r>
              <a:rPr lang="en-GB" sz="2000" b="1" dirty="0" smtClean="0">
                <a:ea typeface="ＭＳ Ｐゴシック" pitchFamily="34" charset="-128"/>
              </a:rPr>
              <a:t/>
            </a:r>
            <a:br>
              <a:rPr lang="en-GB" sz="2000" b="1" dirty="0" smtClean="0">
                <a:ea typeface="ＭＳ Ｐゴシック" pitchFamily="34" charset="-128"/>
              </a:rPr>
            </a:br>
            <a:r>
              <a:rPr lang="en-GB" sz="2000" b="1" dirty="0" smtClean="0">
                <a:ea typeface="ＭＳ Ｐゴシック" pitchFamily="34" charset="-128"/>
              </a:rPr>
              <a:t>	(2) social </a:t>
            </a:r>
            <a:r>
              <a:rPr lang="en-GB" sz="2000" dirty="0" smtClean="0">
                <a:ea typeface="ＭＳ Ｐゴシック" pitchFamily="34" charset="-128"/>
              </a:rPr>
              <a:t>liberty vs. authority</a:t>
            </a:r>
          </a:p>
          <a:p>
            <a:pPr marL="0" indent="0" eaLnBrk="1" hangingPunct="1">
              <a:buNone/>
              <a:tabLst>
                <a:tab pos="180975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tabLst>
                <a:tab pos="180975" algn="l"/>
              </a:tabLst>
            </a:pPr>
            <a:r>
              <a:rPr lang="en-GB" sz="2000" dirty="0" smtClean="0">
                <a:ea typeface="ＭＳ Ｐゴシック" pitchFamily="34" charset="-128"/>
              </a:rPr>
              <a:t>The </a:t>
            </a:r>
            <a:r>
              <a:rPr lang="en-GB" sz="2000" b="1" dirty="0" smtClean="0">
                <a:ea typeface="ＭＳ Ｐゴシック" pitchFamily="34" charset="-128"/>
              </a:rPr>
              <a:t>Left-Right </a:t>
            </a:r>
            <a:r>
              <a:rPr lang="en-GB" sz="2000" dirty="0" smtClean="0">
                <a:ea typeface="ＭＳ Ｐゴシック" pitchFamily="34" charset="-128"/>
              </a:rPr>
              <a:t>is often used as a useful summary of positions on these two underlying dimensions</a:t>
            </a:r>
          </a:p>
          <a:p>
            <a:pPr marL="0" indent="0" eaLnBrk="1" hangingPunct="1">
              <a:buNone/>
              <a:tabLst>
                <a:tab pos="180975" algn="l"/>
              </a:tabLst>
            </a:pPr>
            <a:endParaRPr lang="en-GB" sz="20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tabLst>
                <a:tab pos="180975" algn="l"/>
              </a:tabLst>
            </a:pPr>
            <a:r>
              <a:rPr lang="en-GB" sz="2000" dirty="0" smtClean="0">
                <a:ea typeface="ＭＳ Ｐゴシック" pitchFamily="34" charset="-128"/>
              </a:rPr>
              <a:t>But, the </a:t>
            </a:r>
            <a:r>
              <a:rPr lang="en-GB" sz="2000" b="1" dirty="0" smtClean="0">
                <a:ea typeface="ＭＳ Ｐゴシック" pitchFamily="34" charset="-128"/>
              </a:rPr>
              <a:t>substantive meaning </a:t>
            </a:r>
            <a:r>
              <a:rPr lang="en-GB" sz="2000" dirty="0" smtClean="0">
                <a:ea typeface="ＭＳ Ｐゴシック" pitchFamily="34" charset="-128"/>
              </a:rPr>
              <a:t>of Left and Right varies across time and country</a:t>
            </a:r>
            <a:endParaRPr lang="en-US" sz="20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9846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200" dirty="0" smtClean="0">
                <a:ea typeface="ＭＳ Ｐゴシック" pitchFamily="34" charset="-128"/>
              </a:rPr>
              <a:t>References</a:t>
            </a:r>
            <a:endParaRPr lang="en-US" sz="3200" dirty="0" smtClean="0">
              <a:ea typeface="ＭＳ Ｐゴシック" pitchFamily="34" charset="-128"/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>
          <a:xfrm>
            <a:off x="323528" y="944724"/>
            <a:ext cx="8568951" cy="5811676"/>
          </a:xfrm>
        </p:spPr>
        <p:txBody>
          <a:bodyPr>
            <a:normAutofit lnSpcReduction="10000"/>
          </a:bodyPr>
          <a:lstStyle/>
          <a:p>
            <a:pPr marL="627063" indent="-627063" eaLnBrk="1" hangingPunct="1">
              <a:buFontTx/>
              <a:buNone/>
            </a:pPr>
            <a:r>
              <a:rPr lang="en-GB" sz="1700" dirty="0" err="1" smtClean="0">
                <a:ea typeface="ＭＳ Ｐゴシック" pitchFamily="34" charset="-128"/>
              </a:rPr>
              <a:t>Dahrendorf</a:t>
            </a:r>
            <a:r>
              <a:rPr lang="en-GB" sz="1700" dirty="0" smtClean="0">
                <a:ea typeface="ＭＳ Ｐゴシック" pitchFamily="34" charset="-128"/>
              </a:rPr>
              <a:t>, Ralf (1959) </a:t>
            </a:r>
            <a:r>
              <a:rPr lang="en-GB" sz="1700" i="1" dirty="0" smtClean="0">
                <a:ea typeface="ＭＳ Ｐゴシック" pitchFamily="34" charset="-128"/>
              </a:rPr>
              <a:t>Class and Class Conflict in Industrial Society, </a:t>
            </a:r>
            <a:r>
              <a:rPr lang="en-GB" sz="1700" dirty="0" smtClean="0">
                <a:ea typeface="ＭＳ Ｐゴシック" pitchFamily="34" charset="-128"/>
              </a:rPr>
              <a:t>London: Routledge.</a:t>
            </a:r>
          </a:p>
          <a:p>
            <a:pPr marL="627063" indent="-627063" eaLnBrk="1" hangingPunct="1">
              <a:buFontTx/>
              <a:buNone/>
            </a:pPr>
            <a:r>
              <a:rPr lang="en-GB" sz="1700" dirty="0" smtClean="0">
                <a:ea typeface="ＭＳ Ｐゴシック" pitchFamily="34" charset="-128"/>
              </a:rPr>
              <a:t>Dalton, Russell (2006) “</a:t>
            </a:r>
            <a:r>
              <a:rPr lang="en-US" sz="1700" dirty="0" smtClean="0">
                <a:ea typeface="ＭＳ Ｐゴシック" pitchFamily="34" charset="-128"/>
              </a:rPr>
              <a:t>Social Modernization and the End of Ideology Debate: Patterns of Ideological Polarization”, </a:t>
            </a:r>
            <a:r>
              <a:rPr lang="en-GB" sz="1700" i="1" dirty="0" smtClean="0">
                <a:ea typeface="ＭＳ Ｐゴシック" pitchFamily="34" charset="-128"/>
              </a:rPr>
              <a:t>Japanese Journal of Political Science </a:t>
            </a:r>
            <a:r>
              <a:rPr lang="en-US" sz="1700" dirty="0" smtClean="0">
                <a:ea typeface="ＭＳ Ｐゴシック" pitchFamily="34" charset="-128"/>
              </a:rPr>
              <a:t>7(1) 1-22.</a:t>
            </a:r>
          </a:p>
          <a:p>
            <a:pPr marL="627063" indent="-627063" eaLnBrk="1" hangingPunct="1">
              <a:buFontTx/>
              <a:buNone/>
            </a:pPr>
            <a:r>
              <a:rPr lang="en-US" sz="1700" dirty="0" smtClean="0">
                <a:ea typeface="ＭＳ Ｐゴシック" pitchFamily="34" charset="-128"/>
              </a:rPr>
              <a:t>Ford, Robert (2014) “Of Mousers and Men: How Politics </a:t>
            </a:r>
            <a:r>
              <a:rPr lang="en-US" sz="1700" dirty="0" err="1" smtClean="0">
                <a:ea typeface="ＭＳ Ｐゴシック" pitchFamily="34" charset="-128"/>
              </a:rPr>
              <a:t>Colours</a:t>
            </a:r>
            <a:r>
              <a:rPr lang="en-US" sz="1700" dirty="0" smtClean="0">
                <a:ea typeface="ＭＳ Ｐゴシック" pitchFamily="34" charset="-128"/>
              </a:rPr>
              <a:t> Everything We See”, in Philip Cowley &amp; Robert Ford (</a:t>
            </a:r>
            <a:r>
              <a:rPr lang="en-US" sz="1700" dirty="0" err="1" smtClean="0">
                <a:ea typeface="ＭＳ Ｐゴシック" pitchFamily="34" charset="-128"/>
              </a:rPr>
              <a:t>eds</a:t>
            </a:r>
            <a:r>
              <a:rPr lang="en-US" sz="1700" dirty="0" smtClean="0">
                <a:ea typeface="ＭＳ Ｐゴシック" pitchFamily="34" charset="-128"/>
              </a:rPr>
              <a:t>) </a:t>
            </a:r>
            <a:r>
              <a:rPr lang="en-US" sz="1700" i="1" dirty="0" smtClean="0">
                <a:ea typeface="ＭＳ Ｐゴシック" pitchFamily="34" charset="-128"/>
              </a:rPr>
              <a:t>Sex, Lies and the Ballot Box: 50 Things You Need to Know About British Elections</a:t>
            </a:r>
            <a:r>
              <a:rPr lang="en-US" sz="1700" dirty="0" smtClean="0">
                <a:ea typeface="ＭＳ Ｐゴシック" pitchFamily="34" charset="-128"/>
              </a:rPr>
              <a:t>, London: </a:t>
            </a:r>
            <a:r>
              <a:rPr lang="en-US" sz="1700" dirty="0" err="1" smtClean="0">
                <a:ea typeface="ＭＳ Ｐゴシック" pitchFamily="34" charset="-128"/>
              </a:rPr>
              <a:t>Biteback</a:t>
            </a:r>
            <a:r>
              <a:rPr lang="en-US" sz="1700" dirty="0" smtClean="0">
                <a:ea typeface="ＭＳ Ｐゴシック" pitchFamily="34" charset="-128"/>
              </a:rPr>
              <a:t>.</a:t>
            </a:r>
          </a:p>
          <a:p>
            <a:pPr marL="627063" indent="-627063" eaLnBrk="1" hangingPunct="1">
              <a:buFontTx/>
              <a:buNone/>
            </a:pPr>
            <a:r>
              <a:rPr lang="en-US" sz="1700" dirty="0" err="1" smtClean="0">
                <a:ea typeface="ＭＳ Ｐゴシック" pitchFamily="34" charset="-128"/>
              </a:rPr>
              <a:t>Inglehart</a:t>
            </a:r>
            <a:r>
              <a:rPr lang="en-US" sz="1700" dirty="0" smtClean="0">
                <a:ea typeface="ＭＳ Ｐゴシック" pitchFamily="34" charset="-128"/>
              </a:rPr>
              <a:t>, Ronald (1977) </a:t>
            </a:r>
            <a:r>
              <a:rPr lang="en-US" sz="1700" i="1" dirty="0" smtClean="0">
                <a:ea typeface="ＭＳ Ｐゴシック" pitchFamily="34" charset="-128"/>
              </a:rPr>
              <a:t>The Silent Revolution: Changing Values and Political Styles Among Western Publics</a:t>
            </a:r>
            <a:r>
              <a:rPr lang="en-US" sz="1700" dirty="0" smtClean="0">
                <a:ea typeface="ＭＳ Ｐゴシック" pitchFamily="34" charset="-128"/>
              </a:rPr>
              <a:t>, Princeton, NJ: Princeton University Press.</a:t>
            </a:r>
            <a:endParaRPr lang="en-GB" sz="1700" dirty="0" smtClean="0">
              <a:ea typeface="ＭＳ Ｐゴシック" pitchFamily="34" charset="-128"/>
            </a:endParaRPr>
          </a:p>
          <a:p>
            <a:pPr marL="627063" indent="-627063" eaLnBrk="1" hangingPunct="1">
              <a:buFontTx/>
              <a:buNone/>
            </a:pPr>
            <a:r>
              <a:rPr lang="en-GB" sz="1700" dirty="0" err="1" smtClean="0">
                <a:ea typeface="ＭＳ Ｐゴシック" pitchFamily="34" charset="-128"/>
              </a:rPr>
              <a:t>Kitschelt</a:t>
            </a:r>
            <a:r>
              <a:rPr lang="en-GB" sz="1700" dirty="0" smtClean="0">
                <a:ea typeface="ＭＳ Ｐゴシック" pitchFamily="34" charset="-128"/>
              </a:rPr>
              <a:t>, Herbert (1994)</a:t>
            </a:r>
            <a:r>
              <a:rPr lang="en-GB" sz="1700" i="1" dirty="0" smtClean="0">
                <a:ea typeface="ＭＳ Ｐゴシック" pitchFamily="34" charset="-128"/>
              </a:rPr>
              <a:t> The Transformation of European Social Democracy</a:t>
            </a:r>
            <a:r>
              <a:rPr lang="en-GB" sz="1700" dirty="0" smtClean="0">
                <a:ea typeface="ＭＳ Ｐゴシック" pitchFamily="34" charset="-128"/>
              </a:rPr>
              <a:t>, Cambridge: Cambridge University Press.</a:t>
            </a:r>
            <a:endParaRPr lang="en-US" sz="1700" dirty="0" smtClean="0">
              <a:ea typeface="ＭＳ Ｐゴシック" pitchFamily="34" charset="-128"/>
            </a:endParaRPr>
          </a:p>
          <a:p>
            <a:pPr marL="627063" indent="-627063" eaLnBrk="1" hangingPunct="1">
              <a:buFontTx/>
              <a:buNone/>
            </a:pPr>
            <a:r>
              <a:rPr lang="en-US" sz="1700" dirty="0" smtClean="0">
                <a:ea typeface="ＭＳ Ｐゴシック" pitchFamily="34" charset="-128"/>
              </a:rPr>
              <a:t>Marx, Karl (1867) </a:t>
            </a:r>
            <a:r>
              <a:rPr lang="en-US" sz="1700" i="1" dirty="0" smtClean="0">
                <a:ea typeface="ＭＳ Ｐゴシック" pitchFamily="34" charset="-128"/>
              </a:rPr>
              <a:t>Capital, Volume 1 </a:t>
            </a:r>
            <a:r>
              <a:rPr lang="en-US" sz="1700" dirty="0" smtClean="0">
                <a:ea typeface="ＭＳ Ｐゴシック" pitchFamily="34" charset="-128"/>
              </a:rPr>
              <a:t>(Das </a:t>
            </a:r>
            <a:r>
              <a:rPr lang="en-US" sz="1700" dirty="0" err="1" smtClean="0">
                <a:ea typeface="ＭＳ Ｐゴシック" pitchFamily="34" charset="-128"/>
              </a:rPr>
              <a:t>Kapital</a:t>
            </a:r>
            <a:r>
              <a:rPr lang="en-US" sz="1700" dirty="0" smtClean="0">
                <a:ea typeface="ＭＳ Ｐゴシック" pitchFamily="34" charset="-128"/>
              </a:rPr>
              <a:t>)</a:t>
            </a:r>
          </a:p>
          <a:p>
            <a:pPr marL="627063" indent="-627063" eaLnBrk="1" hangingPunct="1">
              <a:buNone/>
            </a:pPr>
            <a:r>
              <a:rPr lang="en-GB" sz="1700" dirty="0" err="1" smtClean="0">
                <a:ea typeface="ＭＳ Ｐゴシック" pitchFamily="34" charset="-128"/>
              </a:rPr>
              <a:t>Powdthavee</a:t>
            </a:r>
            <a:r>
              <a:rPr lang="en-GB" sz="1700" dirty="0" smtClean="0">
                <a:ea typeface="ＭＳ Ｐゴシック" pitchFamily="34" charset="-128"/>
              </a:rPr>
              <a:t>, </a:t>
            </a:r>
            <a:r>
              <a:rPr lang="en-GB" sz="1700" dirty="0" err="1">
                <a:ea typeface="ＭＳ Ｐゴシック" pitchFamily="34" charset="-128"/>
              </a:rPr>
              <a:t>Nattavudh</a:t>
            </a:r>
            <a:r>
              <a:rPr lang="en-GB" sz="1700" dirty="0">
                <a:ea typeface="ＭＳ Ｐゴシック" pitchFamily="34" charset="-128"/>
              </a:rPr>
              <a:t> </a:t>
            </a:r>
            <a:r>
              <a:rPr lang="en-GB" sz="1700" dirty="0" smtClean="0">
                <a:ea typeface="ＭＳ Ｐゴシック" pitchFamily="34" charset="-128"/>
              </a:rPr>
              <a:t>&amp; Andrew </a:t>
            </a:r>
            <a:r>
              <a:rPr lang="en-GB" sz="1700" dirty="0">
                <a:ea typeface="ＭＳ Ｐゴシック" pitchFamily="34" charset="-128"/>
              </a:rPr>
              <a:t>J. </a:t>
            </a:r>
            <a:r>
              <a:rPr lang="en-GB" sz="1700" dirty="0" smtClean="0">
                <a:ea typeface="ＭＳ Ｐゴシック" pitchFamily="34" charset="-128"/>
              </a:rPr>
              <a:t>Oswald (2010) “</a:t>
            </a:r>
            <a:r>
              <a:rPr lang="en-GB" sz="1700" dirty="0">
                <a:ea typeface="ＭＳ Ｐゴシック" pitchFamily="34" charset="-128"/>
              </a:rPr>
              <a:t>Daughters and Left-Wing </a:t>
            </a:r>
            <a:r>
              <a:rPr lang="en-GB" sz="1700" dirty="0" smtClean="0">
                <a:ea typeface="ＭＳ Ｐゴシック" pitchFamily="34" charset="-128"/>
              </a:rPr>
              <a:t>Voting”, </a:t>
            </a:r>
            <a:r>
              <a:rPr lang="en-GB" sz="1700" i="1" dirty="0" smtClean="0">
                <a:ea typeface="ＭＳ Ｐゴシック" pitchFamily="34" charset="-128"/>
              </a:rPr>
              <a:t>Review </a:t>
            </a:r>
            <a:r>
              <a:rPr lang="en-GB" sz="1700" i="1" dirty="0">
                <a:ea typeface="ＭＳ Ｐゴシック" pitchFamily="34" charset="-128"/>
              </a:rPr>
              <a:t>of Economics and </a:t>
            </a:r>
            <a:r>
              <a:rPr lang="en-GB" sz="1700" i="1" dirty="0" smtClean="0">
                <a:ea typeface="ＭＳ Ｐゴシック" pitchFamily="34" charset="-128"/>
              </a:rPr>
              <a:t>Statistics </a:t>
            </a:r>
            <a:r>
              <a:rPr lang="en-GB" sz="1700" dirty="0" smtClean="0">
                <a:ea typeface="ＭＳ Ｐゴシック" pitchFamily="34" charset="-128"/>
              </a:rPr>
              <a:t>92(2) 213-227.</a:t>
            </a:r>
            <a:endParaRPr lang="en-GB" sz="1700" dirty="0">
              <a:ea typeface="ＭＳ Ｐゴシック" pitchFamily="34" charset="-128"/>
            </a:endParaRPr>
          </a:p>
          <a:p>
            <a:pPr marL="627063" indent="-627063" eaLnBrk="1" hangingPunct="1">
              <a:buFontTx/>
              <a:buNone/>
            </a:pPr>
            <a:r>
              <a:rPr lang="en-GB" sz="1700" dirty="0" err="1" smtClean="0">
                <a:ea typeface="ＭＳ Ｐゴシック" pitchFamily="34" charset="-128"/>
              </a:rPr>
              <a:t>Powdthavee</a:t>
            </a:r>
            <a:r>
              <a:rPr lang="en-GB" sz="1700" dirty="0" smtClean="0">
                <a:ea typeface="ＭＳ Ｐゴシック" pitchFamily="34" charset="-128"/>
              </a:rPr>
              <a:t>, </a:t>
            </a:r>
            <a:r>
              <a:rPr lang="en-GB" sz="1700" dirty="0" err="1" smtClean="0">
                <a:ea typeface="ＭＳ Ｐゴシック" pitchFamily="34" charset="-128"/>
              </a:rPr>
              <a:t>Nattavudh</a:t>
            </a:r>
            <a:r>
              <a:rPr lang="en-GB" sz="1700" dirty="0" smtClean="0">
                <a:ea typeface="ＭＳ Ｐゴシック" pitchFamily="34" charset="-128"/>
              </a:rPr>
              <a:t> &amp; </a:t>
            </a:r>
            <a:r>
              <a:rPr lang="en-GB" sz="1700" dirty="0" err="1" smtClean="0">
                <a:ea typeface="ＭＳ Ｐゴシック" pitchFamily="34" charset="-128"/>
              </a:rPr>
              <a:t>Andew</a:t>
            </a:r>
            <a:r>
              <a:rPr lang="en-GB" sz="1700" dirty="0" smtClean="0">
                <a:ea typeface="ＭＳ Ｐゴシック" pitchFamily="34" charset="-128"/>
              </a:rPr>
              <a:t> Oswald (2014) “Does money make people right-wing and </a:t>
            </a:r>
            <a:r>
              <a:rPr lang="en-GB" sz="1700" dirty="0" err="1" smtClean="0">
                <a:ea typeface="ＭＳ Ｐゴシック" pitchFamily="34" charset="-128"/>
              </a:rPr>
              <a:t>inegalitarian</a:t>
            </a:r>
            <a:r>
              <a:rPr lang="en-GB" sz="1700" dirty="0" smtClean="0">
                <a:ea typeface="ＭＳ Ｐゴシック" pitchFamily="34" charset="-128"/>
              </a:rPr>
              <a:t>: A longitudinal study of lottery winners”, Warwick University Economics Working Paper 1039.</a:t>
            </a:r>
            <a:endParaRPr lang="en-US" sz="1700" dirty="0" smtClean="0">
              <a:ea typeface="ＭＳ Ｐゴシック" pitchFamily="34" charset="-128"/>
            </a:endParaRPr>
          </a:p>
          <a:p>
            <a:pPr marL="627063" indent="-627063"/>
            <a:r>
              <a:rPr lang="de-DE" sz="1700" dirty="0">
                <a:ea typeface="ＭＳ Ｐゴシック" pitchFamily="34" charset="-128"/>
              </a:rPr>
              <a:t>Savage, Mike et al. (2013) </a:t>
            </a:r>
            <a:r>
              <a:rPr lang="en-US" sz="1700" dirty="0">
                <a:ea typeface="ＭＳ Ｐゴシック" pitchFamily="34" charset="-128"/>
              </a:rPr>
              <a:t>“</a:t>
            </a:r>
            <a:r>
              <a:rPr lang="de-DE" sz="1700" dirty="0">
                <a:ea typeface="ＭＳ Ｐゴシック" pitchFamily="34" charset="-128"/>
              </a:rPr>
              <a:t>A New Model </a:t>
            </a:r>
            <a:r>
              <a:rPr lang="de-DE" sz="1700" dirty="0" err="1">
                <a:ea typeface="ＭＳ Ｐゴシック" pitchFamily="34" charset="-128"/>
              </a:rPr>
              <a:t>of</a:t>
            </a:r>
            <a:r>
              <a:rPr lang="de-DE" sz="1700" dirty="0">
                <a:ea typeface="ＭＳ Ｐゴシック" pitchFamily="34" charset="-128"/>
              </a:rPr>
              <a:t> </a:t>
            </a:r>
            <a:r>
              <a:rPr lang="de-DE" sz="1700" dirty="0" err="1">
                <a:ea typeface="ＭＳ Ｐゴシック" pitchFamily="34" charset="-128"/>
              </a:rPr>
              <a:t>Social</a:t>
            </a:r>
            <a:r>
              <a:rPr lang="de-DE" sz="1700" dirty="0">
                <a:ea typeface="ＭＳ Ｐゴシック" pitchFamily="34" charset="-128"/>
              </a:rPr>
              <a:t> Class? </a:t>
            </a:r>
            <a:r>
              <a:rPr lang="de-DE" sz="1700" dirty="0" err="1">
                <a:ea typeface="ＭＳ Ｐゴシック" pitchFamily="34" charset="-128"/>
              </a:rPr>
              <a:t>Findings</a:t>
            </a:r>
            <a:r>
              <a:rPr lang="de-DE" sz="1700" dirty="0">
                <a:ea typeface="ＭＳ Ｐゴシック" pitchFamily="34" charset="-128"/>
              </a:rPr>
              <a:t> </a:t>
            </a:r>
            <a:r>
              <a:rPr lang="de-DE" sz="1700" dirty="0" err="1">
                <a:ea typeface="ＭＳ Ｐゴシック" pitchFamily="34" charset="-128"/>
              </a:rPr>
              <a:t>from</a:t>
            </a:r>
            <a:r>
              <a:rPr lang="de-DE" sz="1700" dirty="0">
                <a:ea typeface="ＭＳ Ｐゴシック" pitchFamily="34" charset="-128"/>
              </a:rPr>
              <a:t> </a:t>
            </a:r>
            <a:r>
              <a:rPr lang="de-DE" sz="1700" dirty="0" err="1">
                <a:ea typeface="ＭＳ Ｐゴシック" pitchFamily="34" charset="-128"/>
              </a:rPr>
              <a:t>the</a:t>
            </a:r>
            <a:r>
              <a:rPr lang="de-DE" sz="1700" dirty="0">
                <a:ea typeface="ＭＳ Ｐゴシック" pitchFamily="34" charset="-128"/>
              </a:rPr>
              <a:t> </a:t>
            </a:r>
            <a:r>
              <a:rPr lang="de-DE" sz="1700" dirty="0" err="1">
                <a:ea typeface="ＭＳ Ｐゴシック" pitchFamily="34" charset="-128"/>
              </a:rPr>
              <a:t>BBC’s</a:t>
            </a:r>
            <a:r>
              <a:rPr lang="de-DE" sz="1700" dirty="0">
                <a:ea typeface="ＭＳ Ｐゴシック" pitchFamily="34" charset="-128"/>
              </a:rPr>
              <a:t> Great British Class Survey Experiment</a:t>
            </a:r>
            <a:r>
              <a:rPr lang="en-US" sz="1700" dirty="0">
                <a:ea typeface="ＭＳ Ｐゴシック" pitchFamily="34" charset="-128"/>
              </a:rPr>
              <a:t>”</a:t>
            </a:r>
            <a:r>
              <a:rPr lang="de-DE" sz="1700" dirty="0">
                <a:ea typeface="ＭＳ Ｐゴシック" pitchFamily="34" charset="-128"/>
              </a:rPr>
              <a:t>, </a:t>
            </a:r>
            <a:r>
              <a:rPr lang="is-IS" sz="1700" i="1" dirty="0">
                <a:ea typeface="ＭＳ Ｐゴシック" pitchFamily="34" charset="-128"/>
              </a:rPr>
              <a:t>Sociology</a:t>
            </a:r>
            <a:r>
              <a:rPr lang="is-IS" sz="1700" dirty="0">
                <a:ea typeface="ＭＳ Ｐゴシック" pitchFamily="34" charset="-128"/>
              </a:rPr>
              <a:t> 47(2) 219-250.</a:t>
            </a:r>
            <a:endParaRPr lang="en-US" sz="1700" dirty="0">
              <a:ea typeface="ＭＳ Ｐゴシック" pitchFamily="34" charset="-128"/>
            </a:endParaRPr>
          </a:p>
          <a:p>
            <a:pPr marL="627063" indent="-627063" eaLnBrk="1" hangingPunct="1">
              <a:buFontTx/>
              <a:buNone/>
            </a:pPr>
            <a:r>
              <a:rPr lang="en-US" sz="1700" dirty="0" smtClean="0">
                <a:ea typeface="ＭＳ Ｐゴシック" pitchFamily="34" charset="-128"/>
              </a:rPr>
              <a:t>Schoﬁeld, Norman, Gary Miller and Andrew Martin (2003) “Critical Elections and Political Realignments in the USA: 1860–2000”, </a:t>
            </a:r>
            <a:r>
              <a:rPr lang="en-US" sz="1700" i="1" dirty="0" smtClean="0">
                <a:ea typeface="ＭＳ Ｐゴシック" pitchFamily="34" charset="-128"/>
              </a:rPr>
              <a:t>Political Studies </a:t>
            </a:r>
            <a:r>
              <a:rPr lang="en-US" sz="1700" dirty="0" smtClean="0">
                <a:ea typeface="ＭＳ Ｐゴシック" pitchFamily="34" charset="-128"/>
              </a:rPr>
              <a:t>51, 217-24.</a:t>
            </a:r>
          </a:p>
          <a:p>
            <a:pPr marL="627063" indent="-627063" eaLnBrk="1" hangingPunct="1">
              <a:buFontTx/>
              <a:buNone/>
            </a:pPr>
            <a:r>
              <a:rPr lang="en-US" sz="1700" dirty="0" smtClean="0">
                <a:ea typeface="ＭＳ Ｐゴシック" pitchFamily="34" charset="-128"/>
              </a:rPr>
              <a:t>Weber, Max (1922) </a:t>
            </a:r>
            <a:r>
              <a:rPr lang="de-DE" sz="1700" i="1" dirty="0" smtClean="0">
                <a:ea typeface="ＭＳ Ｐゴシック" pitchFamily="34" charset="-128"/>
              </a:rPr>
              <a:t>Wirtschaft und Gesellschaft</a:t>
            </a:r>
            <a:r>
              <a:rPr lang="de-DE" sz="1700" dirty="0" smtClean="0">
                <a:ea typeface="ＭＳ Ｐゴシック" pitchFamily="34" charset="-128"/>
              </a:rPr>
              <a:t>, Tübingen: Mohr.</a:t>
            </a:r>
          </a:p>
        </p:txBody>
      </p:sp>
    </p:spTree>
    <p:extLst>
      <p:ext uri="{BB962C8B-B14F-4D97-AF65-F5344CB8AC3E}">
        <p14:creationId xmlns:p14="http://schemas.microsoft.com/office/powerpoint/2010/main" val="2923286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85000" lnSpcReduction="20000"/>
          </a:bodyPr>
          <a:lstStyle/>
          <a:p>
            <a:pPr marL="0" indent="0"/>
            <a:r>
              <a:rPr lang="en-GB" dirty="0" smtClean="0"/>
              <a:t>09:00-10:30 		</a:t>
            </a:r>
            <a:r>
              <a:rPr lang="en-GB" i="1" dirty="0" smtClean="0"/>
              <a:t>Preferences</a:t>
            </a:r>
          </a:p>
          <a:p>
            <a:pPr marL="0" indent="0"/>
            <a:endParaRPr lang="en-GB" dirty="0" smtClean="0"/>
          </a:p>
          <a:p>
            <a:pPr marL="0" indent="0"/>
            <a:r>
              <a:rPr lang="en-GB" dirty="0" smtClean="0"/>
              <a:t>10:30-11:00		Break </a:t>
            </a:r>
          </a:p>
          <a:p>
            <a:pPr marL="0" indent="0"/>
            <a:endParaRPr lang="en-GB" dirty="0" smtClean="0"/>
          </a:p>
          <a:p>
            <a:pPr marL="0" indent="0"/>
            <a:r>
              <a:rPr lang="en-GB" dirty="0" smtClean="0"/>
              <a:t>11:00-12:30		</a:t>
            </a:r>
            <a:r>
              <a:rPr lang="en-GB" i="1" dirty="0" smtClean="0"/>
              <a:t>Voting</a:t>
            </a:r>
          </a:p>
          <a:p>
            <a:pPr marL="0" indent="0"/>
            <a:endParaRPr lang="en-GB" dirty="0" smtClean="0"/>
          </a:p>
          <a:p>
            <a:pPr marL="0" indent="0"/>
            <a:r>
              <a:rPr lang="en-GB" dirty="0" smtClean="0"/>
              <a:t>12:30-14:00		Lunch </a:t>
            </a:r>
            <a:endParaRPr lang="en-GB" dirty="0"/>
          </a:p>
          <a:p>
            <a:pPr marL="0" indent="0"/>
            <a:endParaRPr lang="en-GB" dirty="0" smtClean="0"/>
          </a:p>
          <a:p>
            <a:pPr marL="0" indent="0"/>
            <a:r>
              <a:rPr lang="en-GB" dirty="0" smtClean="0"/>
              <a:t>14:00-15:30		</a:t>
            </a:r>
            <a:r>
              <a:rPr lang="en-GB" i="1" dirty="0" smtClean="0"/>
              <a:t>Parties</a:t>
            </a:r>
            <a:endParaRPr lang="en-GB" i="1" dirty="0"/>
          </a:p>
          <a:p>
            <a:pPr marL="0" indent="0"/>
            <a:endParaRPr lang="en-GB" dirty="0" smtClean="0"/>
          </a:p>
          <a:p>
            <a:pPr marL="0" indent="0"/>
            <a:r>
              <a:rPr lang="en-GB" dirty="0" smtClean="0"/>
              <a:t>15:30-16:00		Break </a:t>
            </a:r>
            <a:endParaRPr lang="en-GB" dirty="0"/>
          </a:p>
          <a:p>
            <a:pPr marL="0" indent="0"/>
            <a:endParaRPr lang="en-GB" dirty="0" smtClean="0"/>
          </a:p>
          <a:p>
            <a:pPr marL="0" indent="0"/>
            <a:r>
              <a:rPr lang="en-GB" dirty="0" smtClean="0"/>
              <a:t>16:00-17:30		</a:t>
            </a:r>
            <a:r>
              <a:rPr lang="en-GB" i="1" dirty="0" smtClean="0"/>
              <a:t>Joe </a:t>
            </a:r>
            <a:r>
              <a:rPr lang="en-GB" i="1" dirty="0" err="1" smtClean="0"/>
              <a:t>Twyman</a:t>
            </a:r>
            <a:r>
              <a:rPr lang="en-GB" i="1" dirty="0" smtClean="0"/>
              <a:t>, </a:t>
            </a:r>
            <a:r>
              <a:rPr lang="en-GB" i="1" dirty="0" err="1" smtClean="0"/>
              <a:t>YouGov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013253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4000" b="1" dirty="0" smtClean="0">
                <a:solidFill>
                  <a:srgbClr val="990000"/>
                </a:solidFill>
                <a:ea typeface="ＭＳ Ｐゴシック" pitchFamily="34" charset="-128"/>
              </a:rPr>
              <a:t> </a:t>
            </a:r>
            <a:r>
              <a:rPr lang="en-GB" smtClean="0">
                <a:ea typeface="ＭＳ Ｐゴシック" pitchFamily="34" charset="-128"/>
              </a:rPr>
              <a:t>Key Questions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4294967295"/>
          </p:nvPr>
        </p:nvSpPr>
        <p:spPr>
          <a:xfrm>
            <a:off x="647700" y="1376363"/>
            <a:ext cx="8039100" cy="504031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en-US" sz="22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US" sz="2200" dirty="0" smtClean="0">
                <a:ea typeface="ＭＳ Ｐゴシック" pitchFamily="34" charset="-128"/>
              </a:rPr>
              <a:t>Why do people have different </a:t>
            </a:r>
            <a:r>
              <a:rPr lang="en-US" sz="2200" i="1" dirty="0" smtClean="0">
                <a:ea typeface="ＭＳ Ｐゴシック" pitchFamily="34" charset="-128"/>
              </a:rPr>
              <a:t>policy </a:t>
            </a:r>
            <a:r>
              <a:rPr lang="en-US" sz="2200" dirty="0" smtClean="0">
                <a:ea typeface="ＭＳ Ｐゴシック" pitchFamily="34" charset="-128"/>
              </a:rPr>
              <a:t>“preferences”?</a:t>
            </a:r>
          </a:p>
          <a:p>
            <a:pPr marL="0" indent="0" eaLnBrk="1" hangingPunct="1">
              <a:buFontTx/>
              <a:buNone/>
            </a:pPr>
            <a:endParaRPr lang="en-GB" sz="22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How fixed are these preferences? What makes them change?</a:t>
            </a:r>
          </a:p>
          <a:p>
            <a:pPr marL="0" indent="0" eaLnBrk="1" hangingPunct="1">
              <a:buFontTx/>
              <a:buNone/>
            </a:pPr>
            <a:endParaRPr lang="en-GB" sz="22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How can people’s policy preferences be summarised in two or even one dimension?</a:t>
            </a:r>
          </a:p>
          <a:p>
            <a:pPr marL="0" indent="0" eaLnBrk="1" hangingPunct="1">
              <a:buFontTx/>
              <a:buNone/>
            </a:pPr>
            <a:endParaRPr lang="en-GB" sz="22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endParaRPr lang="en-GB" sz="22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endParaRPr lang="en-GB" sz="22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142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Where </a:t>
            </a:r>
            <a:r>
              <a:rPr lang="en-GB" dirty="0">
                <a:ea typeface="ＭＳ Ｐゴシック" pitchFamily="34" charset="-128"/>
              </a:rPr>
              <a:t>d</a:t>
            </a:r>
            <a:r>
              <a:rPr lang="en-GB" dirty="0" smtClean="0">
                <a:ea typeface="ＭＳ Ｐゴシック" pitchFamily="34" charset="-128"/>
              </a:rPr>
              <a:t>o Policy Preferences Come </a:t>
            </a:r>
            <a:r>
              <a:rPr lang="en-GB" dirty="0">
                <a:ea typeface="ＭＳ Ｐゴシック" pitchFamily="34" charset="-128"/>
              </a:rPr>
              <a:t>F</a:t>
            </a:r>
            <a:r>
              <a:rPr lang="en-GB" dirty="0" smtClean="0">
                <a:ea typeface="ＭＳ Ｐゴシック" pitchFamily="34" charset="-128"/>
              </a:rPr>
              <a:t>rom?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647700" y="1700213"/>
            <a:ext cx="6108700" cy="471646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800" b="1" dirty="0" smtClean="0">
                <a:ea typeface="ＭＳ Ｐゴシック" pitchFamily="34" charset="-128"/>
              </a:rPr>
              <a:t>Economic ‘Class’ ?</a:t>
            </a:r>
          </a:p>
          <a:p>
            <a:pPr marL="0" indent="0" eaLnBrk="1" hangingPunct="1">
              <a:buFontTx/>
              <a:buNone/>
            </a:pPr>
            <a:endParaRPr lang="en-GB" sz="22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000" b="1" dirty="0" smtClean="0">
                <a:ea typeface="ＭＳ Ｐゴシック" pitchFamily="34" charset="-128"/>
              </a:rPr>
              <a:t>Karl Marx (mid 19</a:t>
            </a:r>
            <a:r>
              <a:rPr lang="en-GB" sz="2000" b="1" baseline="30000" dirty="0" smtClean="0">
                <a:ea typeface="ＭＳ Ｐゴシック" pitchFamily="34" charset="-128"/>
              </a:rPr>
              <a:t>th</a:t>
            </a:r>
            <a:r>
              <a:rPr lang="en-GB" sz="2000" b="1" dirty="0" smtClean="0">
                <a:ea typeface="ＭＳ Ｐゴシック" pitchFamily="34" charset="-128"/>
              </a:rPr>
              <a:t> century)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Individuals’ political interests are determined by their relationship to economic </a:t>
            </a:r>
            <a:r>
              <a:rPr lang="en-GB" sz="2000" i="1" dirty="0" smtClean="0">
                <a:ea typeface="ＭＳ Ｐゴシック" pitchFamily="34" charset="-128"/>
              </a:rPr>
              <a:t>production</a:t>
            </a:r>
            <a:endParaRPr lang="en-GB" sz="20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=&gt; 	Workers vs. </a:t>
            </a:r>
            <a:r>
              <a:rPr lang="en-GB" sz="2000" dirty="0">
                <a:ea typeface="ＭＳ Ｐゴシック" pitchFamily="34" charset="-128"/>
              </a:rPr>
              <a:t>o</a:t>
            </a:r>
            <a:r>
              <a:rPr lang="en-GB" sz="2000" dirty="0" smtClean="0">
                <a:ea typeface="ＭＳ Ｐゴシック" pitchFamily="34" charset="-128"/>
              </a:rPr>
              <a:t>wners of capital / land</a:t>
            </a:r>
          </a:p>
          <a:p>
            <a:pPr marL="0" indent="0" eaLnBrk="1" hangingPunct="1">
              <a:buFontTx/>
              <a:buNone/>
            </a:pPr>
            <a:endParaRPr lang="en-GB" sz="20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endParaRPr lang="en-GB" sz="20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000" b="1" dirty="0" smtClean="0">
                <a:ea typeface="ＭＳ Ｐゴシック" pitchFamily="34" charset="-128"/>
              </a:rPr>
              <a:t>Max Weber (early 20</a:t>
            </a:r>
            <a:r>
              <a:rPr lang="en-GB" sz="2000" b="1" baseline="30000" dirty="0" smtClean="0">
                <a:ea typeface="ＭＳ Ｐゴシック" pitchFamily="34" charset="-128"/>
              </a:rPr>
              <a:t>th</a:t>
            </a:r>
            <a:r>
              <a:rPr lang="en-GB" sz="2000" b="1" dirty="0" smtClean="0">
                <a:ea typeface="ＭＳ Ｐゴシック" pitchFamily="34" charset="-128"/>
              </a:rPr>
              <a:t> century)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Individuals’ political interests are determined by their relationship to economic </a:t>
            </a:r>
            <a:r>
              <a:rPr lang="en-GB" sz="2000" i="1" dirty="0" smtClean="0">
                <a:ea typeface="ＭＳ Ｐゴシック" pitchFamily="34" charset="-128"/>
              </a:rPr>
              <a:t>consumption</a:t>
            </a:r>
            <a:endParaRPr lang="en-GB" sz="20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=&gt; 	</a:t>
            </a:r>
            <a:r>
              <a:rPr lang="en-GB" sz="2000" i="1" dirty="0" smtClean="0">
                <a:ea typeface="ＭＳ Ｐゴシック" pitchFamily="34" charset="-128"/>
              </a:rPr>
              <a:t>Wealth </a:t>
            </a:r>
            <a:r>
              <a:rPr lang="en-GB" sz="2000" dirty="0" smtClean="0">
                <a:ea typeface="ＭＳ Ｐゴシック" pitchFamily="34" charset="-128"/>
              </a:rPr>
              <a:t>and </a:t>
            </a:r>
            <a:r>
              <a:rPr lang="en-GB" sz="2000" i="1" dirty="0" smtClean="0">
                <a:ea typeface="ＭＳ Ｐゴシック" pitchFamily="34" charset="-128"/>
              </a:rPr>
              <a:t>power </a:t>
            </a:r>
            <a:r>
              <a:rPr lang="en-GB" sz="2000" dirty="0" smtClean="0">
                <a:ea typeface="ＭＳ Ｐゴシック" pitchFamily="34" charset="-128"/>
              </a:rPr>
              <a:t>are key factors</a:t>
            </a:r>
          </a:p>
          <a:p>
            <a:pPr marL="0" indent="0" eaLnBrk="1" hangingPunct="1">
              <a:buFontTx/>
              <a:buNone/>
            </a:pPr>
            <a:endParaRPr lang="en-GB" sz="2000" dirty="0" smtClean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2300" y="1535113"/>
            <a:ext cx="1532507" cy="19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300" y="4255151"/>
            <a:ext cx="1493297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684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More Recent </a:t>
            </a:r>
            <a:r>
              <a:rPr lang="en-GB" dirty="0">
                <a:ea typeface="ＭＳ Ｐゴシック" pitchFamily="34" charset="-128"/>
              </a:rPr>
              <a:t>V</a:t>
            </a:r>
            <a:r>
              <a:rPr lang="en-GB" dirty="0" smtClean="0">
                <a:ea typeface="ＭＳ Ｐゴシック" pitchFamily="34" charset="-128"/>
              </a:rPr>
              <a:t>ersions of ‘Economic </a:t>
            </a:r>
            <a:r>
              <a:rPr lang="en-GB" dirty="0">
                <a:ea typeface="ＭＳ Ｐゴシック" pitchFamily="34" charset="-128"/>
              </a:rPr>
              <a:t>D</a:t>
            </a:r>
            <a:r>
              <a:rPr lang="en-GB" dirty="0" smtClean="0">
                <a:ea typeface="ＭＳ Ｐゴシック" pitchFamily="34" charset="-128"/>
              </a:rPr>
              <a:t>eterminism’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4294967295"/>
          </p:nvPr>
        </p:nvSpPr>
        <p:spPr>
          <a:xfrm>
            <a:off x="330200" y="1844675"/>
            <a:ext cx="6781800" cy="45720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000" b="1" dirty="0" smtClean="0">
                <a:ea typeface="ＭＳ Ｐゴシック" pitchFamily="34" charset="-128"/>
              </a:rPr>
              <a:t>Ralf </a:t>
            </a:r>
            <a:r>
              <a:rPr lang="en-GB" sz="2000" b="1" dirty="0" err="1" smtClean="0">
                <a:ea typeface="ＭＳ Ｐゴシック" pitchFamily="34" charset="-128"/>
              </a:rPr>
              <a:t>Dahrendorf</a:t>
            </a:r>
            <a:r>
              <a:rPr lang="en-GB" sz="2000" b="1" dirty="0" smtClean="0">
                <a:ea typeface="ＭＳ Ｐゴシック" pitchFamily="34" charset="-128"/>
              </a:rPr>
              <a:t> (1959)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Growing economic fragmentation, and more complex network of economic interests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=&gt; 	Emergence of ‘new middle class’</a:t>
            </a:r>
          </a:p>
          <a:p>
            <a:pPr marL="0" indent="0" eaLnBrk="1" hangingPunct="1">
              <a:buFontTx/>
              <a:buNone/>
            </a:pPr>
            <a:endParaRPr lang="en-GB" sz="20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endParaRPr lang="en-GB" sz="2000" b="1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endParaRPr lang="en-GB" sz="20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000" b="1" dirty="0" smtClean="0">
                <a:ea typeface="ＭＳ Ｐゴシック" pitchFamily="34" charset="-128"/>
              </a:rPr>
              <a:t>Herbert </a:t>
            </a:r>
            <a:r>
              <a:rPr lang="en-GB" sz="2000" b="1" dirty="0" err="1" smtClean="0">
                <a:ea typeface="ＭＳ Ｐゴシック" pitchFamily="34" charset="-128"/>
              </a:rPr>
              <a:t>Kitschelt</a:t>
            </a:r>
            <a:r>
              <a:rPr lang="en-GB" sz="2000" b="1" dirty="0" smtClean="0">
                <a:ea typeface="ＭＳ Ｐゴシック" pitchFamily="34" charset="-128"/>
              </a:rPr>
              <a:t> (1994)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Preferences are determined by the type of jobs people do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=&gt; 	People processing jobs -&gt; liberal values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	Data processing jobs -&gt; conservative values</a:t>
            </a:r>
          </a:p>
          <a:p>
            <a:pPr marL="0" indent="0" eaLnBrk="1" hangingPunct="1">
              <a:buFontTx/>
              <a:buNone/>
            </a:pPr>
            <a:endParaRPr lang="en-GB" sz="2000" b="1" dirty="0" smtClean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5480" y="1320800"/>
            <a:ext cx="1828800" cy="22555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2300" y="4224020"/>
            <a:ext cx="1871980" cy="187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94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>
          <a:xfrm>
            <a:off x="179512" y="274638"/>
            <a:ext cx="8064602" cy="814102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Does money </a:t>
            </a:r>
            <a:r>
              <a:rPr lang="en-GB" dirty="0">
                <a:ea typeface="ＭＳ Ｐゴシック" pitchFamily="34" charset="-128"/>
              </a:rPr>
              <a:t>m</a:t>
            </a:r>
            <a:r>
              <a:rPr lang="en-GB" dirty="0" smtClean="0">
                <a:ea typeface="ＭＳ Ｐゴシック" pitchFamily="34" charset="-128"/>
              </a:rPr>
              <a:t>ake </a:t>
            </a:r>
            <a:r>
              <a:rPr lang="en-GB" dirty="0">
                <a:ea typeface="ＭＳ Ｐゴシック" pitchFamily="34" charset="-128"/>
              </a:rPr>
              <a:t>p</a:t>
            </a:r>
            <a:r>
              <a:rPr lang="en-GB" dirty="0" smtClean="0">
                <a:ea typeface="ＭＳ Ｐゴシック" pitchFamily="34" charset="-128"/>
              </a:rPr>
              <a:t>eople right-wing?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31540" y="952108"/>
            <a:ext cx="8255260" cy="546456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Lots of evidence that richer people are more right-wing than poorer people.  But, the independent effect of income is difficult to identify.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-&gt; </a:t>
            </a:r>
            <a:r>
              <a:rPr lang="en-GB" sz="2000" dirty="0" err="1" smtClean="0">
                <a:ea typeface="ＭＳ Ｐゴシック" pitchFamily="34" charset="-128"/>
              </a:rPr>
              <a:t>Nattavudh</a:t>
            </a:r>
            <a:r>
              <a:rPr lang="en-GB" sz="2000" dirty="0" smtClean="0">
                <a:ea typeface="ＭＳ Ｐゴシック" pitchFamily="34" charset="-128"/>
              </a:rPr>
              <a:t>/Oswald </a:t>
            </a:r>
            <a:r>
              <a:rPr lang="en-GB" sz="2000" dirty="0">
                <a:ea typeface="ＭＳ Ｐゴシック" pitchFamily="34" charset="-128"/>
              </a:rPr>
              <a:t>(2014) </a:t>
            </a:r>
            <a:r>
              <a:rPr lang="en-GB" sz="2000" dirty="0" smtClean="0">
                <a:ea typeface="ＭＳ Ｐゴシック" pitchFamily="34" charset="-128"/>
              </a:rPr>
              <a:t>look at the party preferences of UK lottery winners over a long period (i.e. winning a lottery is random!)</a:t>
            </a:r>
          </a:p>
        </p:txBody>
      </p:sp>
      <p:pic>
        <p:nvPicPr>
          <p:cNvPr id="17412" name="Picture 4" descr="http://www.voxeu.org/sites/default/files/image/FromApr2012/oswald%20fig1%2012%20fe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941" y="2380692"/>
            <a:ext cx="6078367" cy="425709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59579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304800" y="274638"/>
            <a:ext cx="7645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British Social </a:t>
            </a:r>
            <a:r>
              <a:rPr lang="en-GB" dirty="0">
                <a:ea typeface="ＭＳ Ｐゴシック" pitchFamily="34" charset="-128"/>
              </a:rPr>
              <a:t>C</a:t>
            </a:r>
            <a:r>
              <a:rPr lang="en-GB" dirty="0" smtClean="0">
                <a:ea typeface="ＭＳ Ｐゴシック" pitchFamily="34" charset="-128"/>
              </a:rPr>
              <a:t>lass </a:t>
            </a:r>
            <a:r>
              <a:rPr lang="en-GB" dirty="0">
                <a:ea typeface="ＭＳ Ｐゴシック" pitchFamily="34" charset="-128"/>
              </a:rPr>
              <a:t>C</a:t>
            </a:r>
            <a:r>
              <a:rPr lang="en-GB" dirty="0" smtClean="0">
                <a:ea typeface="ＭＳ Ｐゴシック" pitchFamily="34" charset="-128"/>
              </a:rPr>
              <a:t>ategories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304800" y="914400"/>
            <a:ext cx="8839200" cy="5791200"/>
          </a:xfrm>
        </p:spPr>
        <p:txBody>
          <a:bodyPr>
            <a:normAutofit/>
          </a:bodyPr>
          <a:lstStyle/>
          <a:p>
            <a:pPr marL="0" indent="0" eaLnBrk="1" hangingPunct="1">
              <a:buFontTx/>
              <a:buNone/>
            </a:pPr>
            <a:r>
              <a:rPr lang="en-GB" sz="1800" b="1" dirty="0" smtClean="0">
                <a:ea typeface="ＭＳ Ｐゴシック" pitchFamily="34" charset="-128"/>
              </a:rPr>
              <a:t>Market Research/Polling</a:t>
            </a:r>
          </a:p>
          <a:p>
            <a:pPr marL="0" indent="0" eaLnBrk="1" hangingPunct="1">
              <a:buFontTx/>
              <a:buNone/>
            </a:pPr>
            <a:r>
              <a:rPr lang="en-GB" sz="1800" dirty="0" smtClean="0">
                <a:ea typeface="ＭＳ Ｐゴシック" pitchFamily="34" charset="-128"/>
              </a:rPr>
              <a:t>A</a:t>
            </a:r>
            <a:r>
              <a:rPr lang="en-GB" sz="1800" dirty="0">
                <a:ea typeface="ＭＳ Ｐゴシック" pitchFamily="34" charset="-128"/>
              </a:rPr>
              <a:t>	Higher managerial, administrative or professional</a:t>
            </a:r>
          </a:p>
          <a:p>
            <a:pPr marL="0" indent="0"/>
            <a:r>
              <a:rPr lang="en-GB" sz="1800" dirty="0">
                <a:ea typeface="ＭＳ Ｐゴシック" pitchFamily="34" charset="-128"/>
              </a:rPr>
              <a:t>B	Intermediate managerial, administrative or professional</a:t>
            </a:r>
          </a:p>
          <a:p>
            <a:pPr marL="0" indent="0"/>
            <a:r>
              <a:rPr lang="en-GB" sz="1800" dirty="0">
                <a:ea typeface="ＭＳ Ｐゴシック" pitchFamily="34" charset="-128"/>
              </a:rPr>
              <a:t>C1	</a:t>
            </a:r>
            <a:r>
              <a:rPr lang="en-GB" sz="1800" dirty="0" smtClean="0">
                <a:ea typeface="ＭＳ Ｐゴシック" pitchFamily="34" charset="-128"/>
              </a:rPr>
              <a:t>Supervisory/clerical &amp; </a:t>
            </a:r>
            <a:r>
              <a:rPr lang="en-GB" sz="1800" dirty="0">
                <a:ea typeface="ＭＳ Ｐゴシック" pitchFamily="34" charset="-128"/>
              </a:rPr>
              <a:t>junior </a:t>
            </a:r>
            <a:r>
              <a:rPr lang="en-GB" sz="1800" dirty="0" smtClean="0">
                <a:ea typeface="ＭＳ Ｐゴシック" pitchFamily="34" charset="-128"/>
              </a:rPr>
              <a:t>managerial/administrative/ </a:t>
            </a:r>
            <a:r>
              <a:rPr lang="en-GB" sz="1800" dirty="0">
                <a:ea typeface="ＭＳ Ｐゴシック" pitchFamily="34" charset="-128"/>
              </a:rPr>
              <a:t>professional</a:t>
            </a:r>
          </a:p>
          <a:p>
            <a:pPr marL="0" indent="0"/>
            <a:r>
              <a:rPr lang="en-GB" sz="1800" dirty="0">
                <a:ea typeface="ＭＳ Ｐゴシック" pitchFamily="34" charset="-128"/>
              </a:rPr>
              <a:t>C2	Skilled manual workers</a:t>
            </a:r>
          </a:p>
          <a:p>
            <a:pPr marL="0" indent="0"/>
            <a:r>
              <a:rPr lang="en-GB" sz="1800" dirty="0">
                <a:ea typeface="ＭＳ Ｐゴシック" pitchFamily="34" charset="-128"/>
              </a:rPr>
              <a:t>D	Semi &amp;</a:t>
            </a:r>
            <a:r>
              <a:rPr lang="en-GB" sz="1800" dirty="0" smtClean="0">
                <a:ea typeface="ＭＳ Ｐゴシック" pitchFamily="34" charset="-128"/>
              </a:rPr>
              <a:t> </a:t>
            </a:r>
            <a:r>
              <a:rPr lang="en-GB" sz="1800" dirty="0">
                <a:ea typeface="ＭＳ Ｐゴシック" pitchFamily="34" charset="-128"/>
              </a:rPr>
              <a:t>unskilled manual workers</a:t>
            </a:r>
          </a:p>
          <a:p>
            <a:pPr marL="0" indent="0"/>
            <a:r>
              <a:rPr lang="en-GB" sz="1800" dirty="0">
                <a:ea typeface="ＭＳ Ｐゴシック" pitchFamily="34" charset="-128"/>
              </a:rPr>
              <a:t>E	Casual or lowest grade workers, pensioners &amp;</a:t>
            </a:r>
            <a:r>
              <a:rPr lang="en-GB" sz="1800" dirty="0" smtClean="0">
                <a:ea typeface="ＭＳ Ｐゴシック" pitchFamily="34" charset="-128"/>
              </a:rPr>
              <a:t> state dependents</a:t>
            </a:r>
          </a:p>
          <a:p>
            <a:pPr marL="0" indent="0"/>
            <a:endParaRPr lang="en-US" sz="1800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US" sz="1800" b="1" dirty="0" smtClean="0">
                <a:ea typeface="ＭＳ Ｐゴシック" pitchFamily="34" charset="-128"/>
              </a:rPr>
              <a:t>Great British Class Survey (2011), Mike Savage et al. </a:t>
            </a:r>
            <a:r>
              <a:rPr lang="en-US" sz="1800" dirty="0" smtClean="0">
                <a:ea typeface="ＭＳ Ｐゴシック" pitchFamily="34" charset="-128"/>
              </a:rPr>
              <a:t>(% / median income)</a:t>
            </a:r>
            <a:endParaRPr lang="en-GB" sz="1800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1800" i="1" dirty="0" smtClean="0">
                <a:ea typeface="ＭＳ Ｐゴシック" pitchFamily="34" charset="-128"/>
              </a:rPr>
              <a:t>Elite</a:t>
            </a:r>
            <a:r>
              <a:rPr lang="en-GB" sz="1800" dirty="0" smtClean="0">
                <a:ea typeface="ＭＳ Ｐゴシック" pitchFamily="34" charset="-128"/>
              </a:rPr>
              <a:t> – economic &amp; cultural elites w/ high econ &amp; cultural capital (6%/</a:t>
            </a:r>
            <a:r>
              <a:rPr lang="en-GB" sz="1600" dirty="0" smtClean="0">
                <a:ea typeface="ＭＳ Ｐゴシック" pitchFamily="34" charset="-128"/>
              </a:rPr>
              <a:t>£89k)</a:t>
            </a:r>
          </a:p>
          <a:p>
            <a:pPr marL="0" indent="0"/>
            <a:r>
              <a:rPr lang="en-GB" sz="1800" i="1" dirty="0" err="1" smtClean="0">
                <a:ea typeface="ＭＳ Ｐゴシック" pitchFamily="34" charset="-128"/>
              </a:rPr>
              <a:t>Est’d</a:t>
            </a:r>
            <a:r>
              <a:rPr lang="en-GB" sz="1800" i="1" dirty="0" smtClean="0">
                <a:ea typeface="ＭＳ Ｐゴシック" pitchFamily="34" charset="-128"/>
              </a:rPr>
              <a:t> MC</a:t>
            </a:r>
            <a:r>
              <a:rPr lang="en-GB" sz="1800" dirty="0" smtClean="0">
                <a:ea typeface="ＭＳ Ｐゴシック" pitchFamily="34" charset="-128"/>
              </a:rPr>
              <a:t> – high econ capital / emerging cultural capital (25%/£47k</a:t>
            </a:r>
            <a:r>
              <a:rPr lang="en-GB" sz="1800" dirty="0">
                <a:ea typeface="ＭＳ Ｐゴシック" pitchFamily="34" charset="-128"/>
              </a:rPr>
              <a:t>)</a:t>
            </a:r>
            <a:endParaRPr lang="en-GB" sz="1800" dirty="0" smtClean="0">
              <a:ea typeface="ＭＳ Ｐゴシック" pitchFamily="34" charset="-128"/>
            </a:endParaRPr>
          </a:p>
          <a:p>
            <a:pPr marL="0" indent="0"/>
            <a:r>
              <a:rPr lang="en-GB" sz="1800" i="1" dirty="0" smtClean="0">
                <a:ea typeface="ＭＳ Ｐゴシック" pitchFamily="34" charset="-128"/>
              </a:rPr>
              <a:t>Technical</a:t>
            </a:r>
            <a:r>
              <a:rPr lang="en-GB" sz="1800" dirty="0" smtClean="0">
                <a:ea typeface="ＭＳ Ｐゴシック" pitchFamily="34" charset="-128"/>
              </a:rPr>
              <a:t> </a:t>
            </a:r>
            <a:r>
              <a:rPr lang="en-GB" sz="1800" i="1" dirty="0" smtClean="0">
                <a:ea typeface="ＭＳ Ｐゴシック" pitchFamily="34" charset="-128"/>
              </a:rPr>
              <a:t>MC</a:t>
            </a:r>
            <a:r>
              <a:rPr lang="en-GB" sz="1800" dirty="0" smtClean="0">
                <a:ea typeface="ＭＳ Ｐゴシック" pitchFamily="34" charset="-128"/>
              </a:rPr>
              <a:t> </a:t>
            </a:r>
            <a:r>
              <a:rPr lang="en-GB" sz="1800" dirty="0">
                <a:ea typeface="ＭＳ Ｐゴシック" pitchFamily="34" charset="-128"/>
              </a:rPr>
              <a:t>– high econ capital </a:t>
            </a:r>
            <a:r>
              <a:rPr lang="en-GB" sz="1800" dirty="0" smtClean="0">
                <a:ea typeface="ＭＳ Ｐゴシック" pitchFamily="34" charset="-128"/>
              </a:rPr>
              <a:t>/ moderate cultural capital (6%/£38k</a:t>
            </a:r>
            <a:r>
              <a:rPr lang="en-GB" sz="1800" dirty="0">
                <a:ea typeface="ＭＳ Ｐゴシック" pitchFamily="34" charset="-128"/>
              </a:rPr>
              <a:t>)</a:t>
            </a:r>
            <a:endParaRPr lang="en-GB" sz="1800" dirty="0" smtClean="0">
              <a:ea typeface="ＭＳ Ｐゴシック" pitchFamily="34" charset="-128"/>
            </a:endParaRPr>
          </a:p>
          <a:p>
            <a:pPr marL="0" indent="0"/>
            <a:r>
              <a:rPr lang="en-GB" sz="1800" i="1" dirty="0" smtClean="0">
                <a:ea typeface="ＭＳ Ｐゴシック" pitchFamily="34" charset="-128"/>
              </a:rPr>
              <a:t>New affluent Workers</a:t>
            </a:r>
            <a:r>
              <a:rPr lang="en-GB" sz="1800" dirty="0" smtClean="0">
                <a:ea typeface="ＭＳ Ｐゴシック" pitchFamily="34" charset="-128"/>
              </a:rPr>
              <a:t> – moderate econ/cultural capital, e.g. office workers </a:t>
            </a:r>
            <a:r>
              <a:rPr lang="en-GB" sz="1600" dirty="0" smtClean="0">
                <a:ea typeface="ＭＳ Ｐゴシック" pitchFamily="34" charset="-128"/>
              </a:rPr>
              <a:t>(15%/£29k</a:t>
            </a:r>
            <a:r>
              <a:rPr lang="en-GB" sz="1600" dirty="0">
                <a:ea typeface="ＭＳ Ｐゴシック" pitchFamily="34" charset="-128"/>
              </a:rPr>
              <a:t>)</a:t>
            </a:r>
            <a:endParaRPr lang="en-GB" sz="1600" dirty="0" smtClean="0">
              <a:ea typeface="ＭＳ Ｐゴシック" pitchFamily="34" charset="-128"/>
            </a:endParaRPr>
          </a:p>
          <a:p>
            <a:pPr marL="0" indent="0"/>
            <a:r>
              <a:rPr lang="en-GB" sz="1800" i="1" dirty="0" smtClean="0">
                <a:ea typeface="ＭＳ Ｐゴシック" pitchFamily="34" charset="-128"/>
              </a:rPr>
              <a:t>Traditional WC</a:t>
            </a:r>
            <a:r>
              <a:rPr lang="en-GB" sz="1800" dirty="0" smtClean="0">
                <a:ea typeface="ＭＳ Ｐゴシック" pitchFamily="34" charset="-128"/>
              </a:rPr>
              <a:t> – low econ/cultural capital, but some assets </a:t>
            </a:r>
            <a:r>
              <a:rPr lang="en-GB" sz="1600" dirty="0" smtClean="0">
                <a:ea typeface="ＭＳ Ｐゴシック" pitchFamily="34" charset="-128"/>
              </a:rPr>
              <a:t>(14%/£13k</a:t>
            </a:r>
            <a:r>
              <a:rPr lang="en-GB" sz="1600" dirty="0">
                <a:ea typeface="ＭＳ Ｐゴシック" pitchFamily="34" charset="-128"/>
              </a:rPr>
              <a:t>)</a:t>
            </a:r>
            <a:endParaRPr lang="en-GB" sz="1600" dirty="0" smtClean="0">
              <a:ea typeface="ＭＳ Ｐゴシック" pitchFamily="34" charset="-128"/>
            </a:endParaRPr>
          </a:p>
          <a:p>
            <a:pPr marL="0" indent="0"/>
            <a:r>
              <a:rPr lang="en-GB" sz="1800" i="1" dirty="0" smtClean="0">
                <a:ea typeface="ＭＳ Ｐゴシック" pitchFamily="34" charset="-128"/>
              </a:rPr>
              <a:t>Emerging service sector</a:t>
            </a:r>
            <a:r>
              <a:rPr lang="en-GB" sz="1800" dirty="0" smtClean="0">
                <a:ea typeface="ＭＳ Ｐゴシック" pitchFamily="34" charset="-128"/>
              </a:rPr>
              <a:t>– low capital, but stable income, </a:t>
            </a:r>
            <a:r>
              <a:rPr lang="en-GB" sz="1800" dirty="0" err="1" smtClean="0">
                <a:ea typeface="ＭＳ Ｐゴシック" pitchFamily="34" charset="-128"/>
              </a:rPr>
              <a:t>eg</a:t>
            </a:r>
            <a:r>
              <a:rPr lang="en-GB" sz="1800" dirty="0" smtClean="0">
                <a:ea typeface="ＭＳ Ｐゴシック" pitchFamily="34" charset="-128"/>
              </a:rPr>
              <a:t>. care workers </a:t>
            </a:r>
            <a:r>
              <a:rPr lang="en-GB" sz="1600" dirty="0" smtClean="0">
                <a:ea typeface="ＭＳ Ｐゴシック" pitchFamily="34" charset="-128"/>
              </a:rPr>
              <a:t>(19%/ £21k</a:t>
            </a:r>
            <a:r>
              <a:rPr lang="en-GB" sz="1600" dirty="0">
                <a:ea typeface="ＭＳ Ｐゴシック" pitchFamily="34" charset="-128"/>
              </a:rPr>
              <a:t>)</a:t>
            </a:r>
            <a:endParaRPr lang="en-GB" sz="1600" dirty="0" smtClean="0">
              <a:ea typeface="ＭＳ Ｐゴシック" pitchFamily="34" charset="-128"/>
            </a:endParaRPr>
          </a:p>
          <a:p>
            <a:pPr marL="0" indent="0"/>
            <a:r>
              <a:rPr lang="en-GB" sz="1800" i="1" dirty="0" err="1" smtClean="0">
                <a:ea typeface="ＭＳ Ｐゴシック" pitchFamily="34" charset="-128"/>
              </a:rPr>
              <a:t>Precariat</a:t>
            </a:r>
            <a:r>
              <a:rPr lang="en-GB" sz="1800" dirty="0" smtClean="0">
                <a:ea typeface="ＭＳ Ｐゴシック" pitchFamily="34" charset="-128"/>
              </a:rPr>
              <a:t> – low econ &amp; cultural capital, e.g. cleaners, barristers etc. </a:t>
            </a:r>
            <a:r>
              <a:rPr lang="en-GB" sz="1600" dirty="0" smtClean="0">
                <a:ea typeface="ＭＳ Ｐゴシック" pitchFamily="34" charset="-128"/>
              </a:rPr>
              <a:t>(15%/£8k</a:t>
            </a:r>
            <a:r>
              <a:rPr lang="en-GB" sz="1600" dirty="0">
                <a:ea typeface="ＭＳ Ｐゴシック" pitchFamily="34" charset="-128"/>
              </a:rPr>
              <a:t>)</a:t>
            </a:r>
            <a:endParaRPr lang="en-US" sz="16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4214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 idx="4294967295"/>
          </p:nvPr>
        </p:nvSpPr>
        <p:spPr>
          <a:xfrm>
            <a:off x="288925" y="549275"/>
            <a:ext cx="6443663" cy="885825"/>
          </a:xfrm>
        </p:spPr>
        <p:txBody>
          <a:bodyPr>
            <a:noAutofit/>
          </a:bodyPr>
          <a:lstStyle/>
          <a:p>
            <a:pPr eaLnBrk="1" hangingPunct="1"/>
            <a:r>
              <a:rPr lang="en-GB" dirty="0" smtClean="0">
                <a:ea typeface="ＭＳ Ｐゴシック" pitchFamily="34" charset="-128"/>
              </a:rPr>
              <a:t>From Economic Class to</a:t>
            </a:r>
            <a:br>
              <a:rPr lang="en-GB" dirty="0" smtClean="0">
                <a:ea typeface="ＭＳ Ｐゴシック" pitchFamily="34" charset="-128"/>
              </a:rPr>
            </a:br>
            <a:r>
              <a:rPr lang="en-GB" dirty="0" smtClean="0">
                <a:ea typeface="ＭＳ Ｐゴシック" pitchFamily="34" charset="-128"/>
              </a:rPr>
              <a:t>‘Post-Materialism’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4294967295"/>
          </p:nvPr>
        </p:nvSpPr>
        <p:spPr>
          <a:xfrm>
            <a:off x="431800" y="1700213"/>
            <a:ext cx="8255000" cy="4716462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Tx/>
              <a:buNone/>
            </a:pPr>
            <a:endParaRPr lang="en-US" sz="22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US" sz="2200" b="1" dirty="0" smtClean="0">
                <a:ea typeface="ＭＳ Ｐゴシック" pitchFamily="34" charset="-128"/>
              </a:rPr>
              <a:t>Ronald </a:t>
            </a:r>
            <a:r>
              <a:rPr lang="en-US" sz="2200" b="1" dirty="0" err="1" smtClean="0">
                <a:ea typeface="ＭＳ Ｐゴシック" pitchFamily="34" charset="-128"/>
              </a:rPr>
              <a:t>Inglehart</a:t>
            </a:r>
            <a:r>
              <a:rPr lang="en-US" sz="2200" b="1" dirty="0" smtClean="0">
                <a:ea typeface="ＭＳ Ｐゴシック" pitchFamily="34" charset="-128"/>
              </a:rPr>
              <a:t> (1977)</a:t>
            </a:r>
            <a:endParaRPr lang="en-US" sz="2200" b="1" i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endParaRPr lang="en-GB" sz="2200" b="1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Materialism =&gt; focus on economic and physical security</a:t>
            </a: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/>
            </a:r>
            <a:br>
              <a:rPr lang="en-GB" sz="2200" dirty="0" smtClean="0">
                <a:ea typeface="ＭＳ Ｐゴシック" pitchFamily="34" charset="-128"/>
              </a:rPr>
            </a:br>
            <a:r>
              <a:rPr lang="en-GB" sz="2200" dirty="0" smtClean="0">
                <a:ea typeface="ＭＳ Ｐゴシック" pitchFamily="34" charset="-128"/>
              </a:rPr>
              <a:t>Post-materialism =&gt; focus on personal autonomy,</a:t>
            </a:r>
            <a:br>
              <a:rPr lang="en-GB" sz="2200" dirty="0" smtClean="0">
                <a:ea typeface="ＭＳ Ｐゴシック" pitchFamily="34" charset="-128"/>
              </a:rPr>
            </a:br>
            <a:r>
              <a:rPr lang="en-GB" sz="2200" dirty="0" smtClean="0">
                <a:ea typeface="ＭＳ Ｐゴシック" pitchFamily="34" charset="-128"/>
              </a:rPr>
              <a:t>	self-expression, intellectual satisfaction</a:t>
            </a: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	e.g. civil liberties, gender equality, minority rights, 		     		environmentalism, anti-nuclear, anti-war etc.</a:t>
            </a:r>
          </a:p>
          <a:p>
            <a:pPr marL="0" indent="0" eaLnBrk="1" hangingPunct="1">
              <a:buFontTx/>
              <a:buNone/>
            </a:pPr>
            <a:endParaRPr lang="en-GB" sz="2200" dirty="0" smtClean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Hypothesis: </a:t>
            </a:r>
            <a:r>
              <a:rPr lang="en-GB" sz="2200" dirty="0" smtClean="0">
                <a:ea typeface="ＭＳ Ｐゴシック" pitchFamily="34" charset="-128"/>
              </a:rPr>
              <a:t>economic wealth + mass university education -&gt; shift from </a:t>
            </a:r>
            <a:r>
              <a:rPr lang="en-GB" sz="2200" i="1" dirty="0" smtClean="0">
                <a:ea typeface="ＭＳ Ｐゴシック" pitchFamily="34" charset="-128"/>
              </a:rPr>
              <a:t>materialist </a:t>
            </a:r>
            <a:r>
              <a:rPr lang="en-GB" sz="2200" dirty="0" smtClean="0">
                <a:ea typeface="ＭＳ Ｐゴシック" pitchFamily="34" charset="-128"/>
              </a:rPr>
              <a:t>to </a:t>
            </a:r>
            <a:r>
              <a:rPr lang="en-GB" sz="2200" i="1" dirty="0" smtClean="0">
                <a:ea typeface="ＭＳ Ｐゴシック" pitchFamily="34" charset="-128"/>
              </a:rPr>
              <a:t>post-materialist </a:t>
            </a:r>
            <a:r>
              <a:rPr lang="en-GB" sz="2200" dirty="0" smtClean="0">
                <a:ea typeface="ＭＳ Ｐゴシック" pitchFamily="34" charset="-128"/>
              </a:rPr>
              <a:t>values from one generation to next</a:t>
            </a:r>
          </a:p>
        </p:txBody>
      </p:sp>
      <p:pic>
        <p:nvPicPr>
          <p:cNvPr id="10244" name="Picture 5" descr="ron-ingle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149" y="132291"/>
            <a:ext cx="1954213" cy="2605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494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1119</Words>
  <Application>Microsoft Macintosh PowerPoint</Application>
  <PresentationFormat>On-screen Show (4:3)</PresentationFormat>
  <Paragraphs>210</Paragraphs>
  <Slides>23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Office Theme</vt:lpstr>
      <vt:lpstr>Office Theme</vt:lpstr>
      <vt:lpstr>Picture</vt:lpstr>
      <vt:lpstr>Political Science and Public Policy</vt:lpstr>
      <vt:lpstr>Outline of the Course</vt:lpstr>
      <vt:lpstr>Today</vt:lpstr>
      <vt:lpstr> Key Questions</vt:lpstr>
      <vt:lpstr>Where do Policy Preferences Come From?</vt:lpstr>
      <vt:lpstr>More Recent Versions of ‘Economic Determinism’</vt:lpstr>
      <vt:lpstr>Does money make people right-wing?</vt:lpstr>
      <vt:lpstr>British Social Class Categories</vt:lpstr>
      <vt:lpstr>From Economic Class to ‘Post-Materialism’</vt:lpstr>
      <vt:lpstr>So, non-economic factors now matter ... (again?)</vt:lpstr>
      <vt:lpstr>Daughters and left-wing voting</vt:lpstr>
      <vt:lpstr>Party support -&gt; preferences !</vt:lpstr>
      <vt:lpstr>Left, Right and Left-Right</vt:lpstr>
      <vt:lpstr>Politics in the 1960s</vt:lpstr>
      <vt:lpstr>Politics in the 1990s-2000s?</vt:lpstr>
      <vt:lpstr>Left-Right in British Politics in 2014 Income &amp; Left-Right Self-Placement, British Election Study</vt:lpstr>
      <vt:lpstr>Changing Space of US Politics</vt:lpstr>
      <vt:lpstr>Meaning of Left-Right Across Countries – Russell Dalton (2006)</vt:lpstr>
      <vt:lpstr>PowerPoint Presentation</vt:lpstr>
      <vt:lpstr>PowerPoint Presentation</vt:lpstr>
      <vt:lpstr>Map your own policy preferences</vt:lpstr>
      <vt:lpstr>In Sum</vt:lpstr>
      <vt:lpstr>References</vt:lpstr>
    </vt:vector>
  </TitlesOfParts>
  <Company>London School of Economics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Ailsa Drake</dc:creator>
  <cp:lastModifiedBy>Office User</cp:lastModifiedBy>
  <cp:revision>30</cp:revision>
  <dcterms:created xsi:type="dcterms:W3CDTF">2010-11-12T13:52:49Z</dcterms:created>
  <dcterms:modified xsi:type="dcterms:W3CDTF">2015-12-07T14:03:13Z</dcterms:modified>
</cp:coreProperties>
</file>