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3"/>
  </p:notesMasterIdLst>
  <p:sldIdLst>
    <p:sldId id="260" r:id="rId3"/>
    <p:sldId id="273" r:id="rId4"/>
    <p:sldId id="277" r:id="rId5"/>
    <p:sldId id="279" r:id="rId6"/>
    <p:sldId id="285" r:id="rId7"/>
    <p:sldId id="288" r:id="rId8"/>
    <p:sldId id="280" r:id="rId9"/>
    <p:sldId id="283" r:id="rId10"/>
    <p:sldId id="287" r:id="rId11"/>
    <p:sldId id="286" r:id="rId12"/>
    <p:sldId id="289" r:id="rId13"/>
    <p:sldId id="265" r:id="rId14"/>
    <p:sldId id="275" r:id="rId15"/>
    <p:sldId id="274" r:id="rId16"/>
    <p:sldId id="266" r:id="rId17"/>
    <p:sldId id="269" r:id="rId18"/>
    <p:sldId id="270" r:id="rId19"/>
    <p:sldId id="267" r:id="rId20"/>
    <p:sldId id="268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3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4CE59-524E-460D-92B7-8A6A154BF4F3}" type="datetimeFigureOut">
              <a:rPr lang="en-GB" smtClean="0"/>
              <a:t>07/12/15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9C722-5F33-467A-A7B3-7D0DBA649D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02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03A993CF-5DC9-4460-A7E0-D3D2AF25D8D8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11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DE593787-9B29-47FF-A7A2-1E25BAD44A43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12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3F8785F4-BFC3-4056-9EB6-5D16AA9E2734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15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314BB81E-EC47-4794-B017-EF5A62CD53B7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16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AB657292-20F6-49E2-86E9-7E77B838D3FF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17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6031EE4E-7F2B-4765-99B0-2812C79F8682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18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ABF0DEF1-841A-4991-BDD8-FFE3B14C5CB8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19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44684A6D-AD3A-4905-8AFA-FB551829ADC7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20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B3F7C636-136C-4F5B-AA97-636C91E0D996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3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C6CC9E43-8831-43E7-BEFE-13DF7FF43A14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4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C6CC9E43-8831-43E7-BEFE-13DF7FF43A14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5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C6CC9E43-8831-43E7-BEFE-13DF7FF43A14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6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E6D5FB4-A78E-4CCC-BF50-37FF7C3B2E57}" type="slidenum">
              <a:rPr lang="en-US" sz="1200" smtClean="0"/>
              <a:pPr/>
              <a:t>7</a:t>
            </a:fld>
            <a:endParaRPr lang="en-US" sz="12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2841E5E2-29FF-46CB-ABBF-7867BF51CCA8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8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991" y="4343400"/>
            <a:ext cx="5484019" cy="411480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E6D5FB4-A78E-4CCC-BF50-37FF7C3B2E57}" type="slidenum">
              <a:rPr lang="en-US" sz="1200" smtClean="0"/>
              <a:pPr/>
              <a:t>9</a:t>
            </a:fld>
            <a:endParaRPr lang="en-US" sz="1200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fld id="{4EF95E9C-E758-4D7A-92BA-ADF64D473435}" type="slidenum">
              <a:rPr lang="en-US" sz="12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10</a:t>
            </a:fld>
            <a:endParaRPr lang="en-US" sz="1200" b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81214"/>
            <a:ext cx="7772400" cy="1470025"/>
          </a:xfrm>
        </p:spPr>
        <p:txBody>
          <a:bodyPr anchor="t">
            <a:normAutofit/>
          </a:bodyPr>
          <a:lstStyle>
            <a:lvl1pPr algn="l">
              <a:defRPr sz="42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Title Arial 42pt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1941285"/>
            <a:ext cx="7772400" cy="1297215"/>
          </a:xfrm>
        </p:spPr>
        <p:txBody>
          <a:bodyPr anchor="t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000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Subtitle Arial 28pt red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Body text Arial 22pt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457200" y="1670050"/>
            <a:ext cx="8180388" cy="4508500"/>
          </a:xfrm>
        </p:spPr>
        <p:txBody>
          <a:bodyPr/>
          <a:lstStyle/>
          <a:p>
            <a:pPr lvl="0"/>
            <a:r>
              <a:rPr lang="en-GB" dirty="0" smtClean="0"/>
              <a:t>Body text Arial 26pt</a:t>
            </a:r>
          </a:p>
        </p:txBody>
      </p:sp>
    </p:spTree>
    <p:extLst>
      <p:ext uri="{BB962C8B-B14F-4D97-AF65-F5344CB8AC3E}">
        <p14:creationId xmlns:p14="http://schemas.microsoft.com/office/powerpoint/2010/main" val="403740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t">
            <a:noAutofit/>
          </a:bodyPr>
          <a:lstStyle>
            <a:lvl1pPr algn="l">
              <a:defRPr sz="2400" b="1" baseline="0"/>
            </a:lvl1pPr>
          </a:lstStyle>
          <a:p>
            <a:r>
              <a:rPr lang="en-GB" dirty="0" smtClean="0"/>
              <a:t>Title Arial 34pt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Body Arial 18pt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69BE5-B19B-4F8A-8197-0FE9E1491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8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FA9FF-8F41-467E-A2DA-E4291B6151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66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F48FD-0B92-4869-85D9-6F2075EFBF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74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97191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81371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30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dirty="0" smtClean="0"/>
              <a:t>Body text Arial 26pt</a:t>
            </a:r>
          </a:p>
          <a:p>
            <a:pPr lvl="0"/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73" r:id="rId3"/>
    <p:sldLayoutId id="2147483657" r:id="rId4"/>
    <p:sldLayoutId id="2147483674" r:id="rId5"/>
    <p:sldLayoutId id="2147483675" r:id="rId6"/>
    <p:sldLayoutId id="2147483676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>
          <a:solidFill>
            <a:srgbClr val="FF0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600" b="0" kern="1200" baseline="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smtClean="0"/>
              <a:t>Title Arial 34pt red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Body text Arial 28pt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400" kern="1200" baseline="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old.votewatch.eu/cx_vote_details.php?id_act=1365&amp;lang=en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sz="4000" dirty="0" smtClean="0">
                <a:ea typeface="ＭＳ Ｐゴシック" pitchFamily="34" charset="-128"/>
              </a:rPr>
              <a:t>Case-Study:</a:t>
            </a:r>
            <a:br>
              <a:rPr lang="en-GB" sz="4000" dirty="0" smtClean="0">
                <a:ea typeface="ＭＳ Ｐゴシック" pitchFamily="34" charset="-128"/>
              </a:rPr>
            </a:br>
            <a:r>
              <a:rPr lang="en-GB" sz="4000" dirty="0" smtClean="0">
                <a:ea typeface="ＭＳ Ｐゴシック" pitchFamily="34" charset="-128"/>
              </a:rPr>
              <a:t>EU Services Directive</a:t>
            </a: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68313" y="2294792"/>
            <a:ext cx="8218487" cy="3905982"/>
          </a:xfrm>
        </p:spPr>
        <p:txBody>
          <a:bodyPr/>
          <a:lstStyle/>
          <a:p>
            <a:pPr marL="0" indent="0"/>
            <a:r>
              <a:rPr lang="en-GB" sz="2200" b="1" dirty="0">
                <a:ea typeface="ＭＳ Ｐゴシック" pitchFamily="34" charset="-128"/>
              </a:rPr>
              <a:t>How EU Policymaking Works</a:t>
            </a:r>
          </a:p>
          <a:p>
            <a:pPr marL="0" indent="0"/>
            <a:endParaRPr lang="en-GB" sz="2200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Background to the Directive</a:t>
            </a:r>
            <a:endParaRPr lang="en-GB" sz="2200" b="1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b="1" dirty="0" smtClean="0">
                <a:ea typeface="ＭＳ Ｐゴシック" pitchFamily="34" charset="-128"/>
              </a:rPr>
              <a:t>	</a:t>
            </a:r>
            <a:endParaRPr lang="en-GB" sz="2200" dirty="0">
              <a:ea typeface="ＭＳ Ｐゴシック" pitchFamily="34" charset="-128"/>
            </a:endParaRPr>
          </a:p>
          <a:p>
            <a:pPr marL="0" indent="0"/>
            <a:r>
              <a:rPr lang="en-GB" sz="2200" b="1" dirty="0" smtClean="0">
                <a:ea typeface="ＭＳ Ｐゴシック" pitchFamily="34" charset="-128"/>
              </a:rPr>
              <a:t>The Task and the Materials</a:t>
            </a:r>
            <a:endParaRPr lang="en-GB" sz="2200" b="1" dirty="0">
              <a:ea typeface="ＭＳ Ｐゴシック" pitchFamily="34" charset="-128"/>
            </a:endParaRPr>
          </a:p>
          <a:p>
            <a:pPr marL="0" indent="0" eaLnBrk="1" hangingPunct="1">
              <a:buFontTx/>
              <a:buNone/>
            </a:pPr>
            <a:r>
              <a:rPr lang="en-GB" sz="2200" dirty="0" smtClean="0">
                <a:ea typeface="ＭＳ Ｐゴシック" pitchFamily="34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57264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7993062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3800" dirty="0" smtClean="0">
                <a:latin typeface="Arial" charset="0"/>
              </a:rPr>
              <a:t>Make-up of the European Parliament</a:t>
            </a:r>
            <a:r>
              <a:rPr lang="en-GB" sz="3700" dirty="0" smtClean="0">
                <a:latin typeface="Arial" charset="0"/>
              </a:rPr>
              <a:t/>
            </a:r>
            <a:br>
              <a:rPr lang="en-GB" sz="3700" dirty="0" smtClean="0">
                <a:latin typeface="Arial" charset="0"/>
              </a:rPr>
            </a:br>
            <a:r>
              <a:rPr lang="en-GB" sz="2800" dirty="0" smtClean="0">
                <a:latin typeface="Arial" charset="0"/>
              </a:rPr>
              <a:t>before and after the May 2014 elections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833563" y="1495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1900238"/>
            <a:ext cx="881062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11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228601"/>
            <a:ext cx="7772400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latin typeface="Arial" charset="0"/>
              </a:rPr>
              <a:t>Voting in European Parliament, 2009-14</a:t>
            </a:r>
            <a:endParaRPr lang="en-GB" sz="3200" dirty="0" smtClean="0">
              <a:latin typeface="Arial" charset="0"/>
            </a:endParaRPr>
          </a:p>
        </p:txBody>
      </p:sp>
      <p:sp>
        <p:nvSpPr>
          <p:cNvPr id="29700" name="AutoShape 2"/>
          <p:cNvSpPr>
            <a:spLocks noChangeAspect="1" noChangeArrowheads="1"/>
          </p:cNvSpPr>
          <p:nvPr/>
        </p:nvSpPr>
        <p:spPr bwMode="auto">
          <a:xfrm>
            <a:off x="250825" y="1244600"/>
            <a:ext cx="7680035" cy="558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4600" y="914401"/>
            <a:ext cx="5842000" cy="584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37150" y="2168032"/>
            <a:ext cx="53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EPP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82845" y="198336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S&amp;D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37000" y="3941444"/>
            <a:ext cx="6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24100" y="5217636"/>
            <a:ext cx="591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37785" y="3882389"/>
            <a:ext cx="77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G/EFA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37150" y="5235654"/>
            <a:ext cx="545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ECR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70400" y="4622854"/>
            <a:ext cx="545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65961" y="5839937"/>
            <a:ext cx="3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01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04813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latin typeface="Arial" charset="0"/>
              </a:rPr>
              <a:t>Background to the Services Directive</a:t>
            </a:r>
          </a:p>
        </p:txBody>
      </p:sp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685800" y="1134209"/>
            <a:ext cx="7772400" cy="5103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EU ‘single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market’ completed on 31 December 1992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services generate most new jobs in the modern economy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but, genuine ‘free movement of services’ still not realised over 15 years later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 variety of ‘non-tariff barriers’ to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service entrants in many EU member states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Commission proposed an ambitious Services Directive in January 2004, based on the ‘country of origin’ principle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European Parliament amended the proposal considerably, in November 2006</a:t>
            </a:r>
          </a:p>
          <a:p>
            <a:pPr>
              <a:spcBef>
                <a:spcPts val="1800"/>
              </a:spcBef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final act adopted by Council &amp; EP in December 2006</a:t>
            </a:r>
          </a:p>
        </p:txBody>
      </p:sp>
    </p:spTree>
    <p:extLst>
      <p:ext uri="{BB962C8B-B14F-4D97-AF65-F5344CB8AC3E}">
        <p14:creationId xmlns:p14="http://schemas.microsoft.com/office/powerpoint/2010/main" val="2323169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The Task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204547"/>
            <a:ext cx="7881937" cy="524705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ea typeface="ＭＳ Ｐゴシック" pitchFamily="34" charset="-128"/>
              </a:rPr>
              <a:t>Identify </a:t>
            </a:r>
            <a:r>
              <a:rPr lang="en-GB" sz="2000" dirty="0">
                <a:ea typeface="ＭＳ Ｐゴシック" pitchFamily="34" charset="-128"/>
              </a:rPr>
              <a:t>the key </a:t>
            </a:r>
            <a:r>
              <a:rPr lang="en-GB" sz="2000" dirty="0" smtClean="0">
                <a:ea typeface="ＭＳ Ｐゴシック" pitchFamily="34" charset="-128"/>
              </a:rPr>
              <a:t>dimension of conflict</a:t>
            </a:r>
            <a:endParaRPr lang="en-GB" sz="2000" dirty="0">
              <a:ea typeface="ＭＳ Ｐゴシック" pitchFamily="34" charset="-128"/>
            </a:endParaRPr>
          </a:p>
          <a:p>
            <a:pPr marL="457200" indent="-457200">
              <a:buFont typeface="+mj-lt"/>
              <a:buAutoNum type="arabicPeriod"/>
            </a:pPr>
            <a:endParaRPr lang="en-GB" sz="2000" dirty="0">
              <a:ea typeface="ＭＳ Ｐゴシック" pitchFamily="34" charset="-128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ea typeface="ＭＳ Ｐゴシック" pitchFamily="34" charset="-128"/>
              </a:rPr>
              <a:t>Locate </a:t>
            </a:r>
            <a:r>
              <a:rPr lang="en-GB" sz="2000" dirty="0">
                <a:ea typeface="ＭＳ Ｐゴシック" pitchFamily="34" charset="-128"/>
              </a:rPr>
              <a:t>(approximately) </a:t>
            </a:r>
            <a:r>
              <a:rPr lang="en-GB" sz="2000" dirty="0" smtClean="0">
                <a:ea typeface="ＭＳ Ｐゴシック" pitchFamily="34" charset="-128"/>
              </a:rPr>
              <a:t>the key positions</a:t>
            </a:r>
            <a:endParaRPr lang="en-GB" sz="2000" dirty="0">
              <a:ea typeface="ＭＳ Ｐゴシック" pitchFamily="34" charset="-128"/>
            </a:endParaRP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		</a:t>
            </a:r>
            <a:r>
              <a:rPr lang="en-GB" sz="1800" dirty="0" smtClean="0">
                <a:ea typeface="ＭＳ Ｐゴシック" pitchFamily="34" charset="-128"/>
              </a:rPr>
              <a:t>status quo</a:t>
            </a:r>
            <a:endParaRPr lang="en-GB" sz="1800" dirty="0">
              <a:ea typeface="ＭＳ Ｐゴシック" pitchFamily="34" charset="-128"/>
            </a:endParaRPr>
          </a:p>
          <a:p>
            <a:pPr marL="0" indent="0"/>
            <a:r>
              <a:rPr lang="en-GB" sz="1800" dirty="0" smtClean="0">
                <a:ea typeface="ＭＳ Ｐゴシック" pitchFamily="34" charset="-128"/>
              </a:rPr>
              <a:t>		Commission proposal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	EP position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	Council position</a:t>
            </a: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	</a:t>
            </a:r>
            <a:endParaRPr lang="en-GB" sz="2000" dirty="0">
              <a:ea typeface="ＭＳ Ｐゴシック" pitchFamily="34" charset="-128"/>
            </a:endParaRP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3.	Locate the key actors</a:t>
            </a:r>
            <a:endParaRPr lang="en-GB" sz="2000" dirty="0">
              <a:ea typeface="ＭＳ Ｐゴシック" pitchFamily="34" charset="-128"/>
            </a:endParaRPr>
          </a:p>
          <a:p>
            <a:pPr marL="0" indent="0"/>
            <a:r>
              <a:rPr lang="en-GB" sz="1800" dirty="0" smtClean="0">
                <a:ea typeface="ＭＳ Ｐゴシック" pitchFamily="34" charset="-128"/>
              </a:rPr>
              <a:t>		governments (</a:t>
            </a:r>
            <a:r>
              <a:rPr lang="en-GB" sz="1800" dirty="0" err="1" smtClean="0">
                <a:ea typeface="ＭＳ Ｐゴシック" pitchFamily="34" charset="-128"/>
              </a:rPr>
              <a:t>Ger</a:t>
            </a:r>
            <a:r>
              <a:rPr lang="en-GB" sz="1800" dirty="0" smtClean="0">
                <a:ea typeface="ＭＳ Ｐゴシック" pitchFamily="34" charset="-128"/>
              </a:rPr>
              <a:t>, UK, Fra, Pol)</a:t>
            </a:r>
            <a:endParaRPr lang="en-GB" sz="1800" dirty="0">
              <a:ea typeface="ＭＳ Ｐゴシック" pitchFamily="34" charset="-128"/>
            </a:endParaRPr>
          </a:p>
          <a:p>
            <a:pPr marL="0" indent="0"/>
            <a:r>
              <a:rPr lang="en-GB" sz="1800" dirty="0" smtClean="0">
                <a:ea typeface="ＭＳ Ｐゴシック" pitchFamily="34" charset="-128"/>
              </a:rPr>
              <a:t>		EP groups (EPP, </a:t>
            </a:r>
            <a:r>
              <a:rPr lang="en-GB" sz="1800" dirty="0" err="1" smtClean="0">
                <a:ea typeface="ＭＳ Ｐゴシック" pitchFamily="34" charset="-128"/>
              </a:rPr>
              <a:t>Soc</a:t>
            </a:r>
            <a:r>
              <a:rPr lang="en-GB" sz="1800" smtClean="0">
                <a:ea typeface="ＭＳ Ｐゴシック" pitchFamily="34" charset="-128"/>
              </a:rPr>
              <a:t>, Lib)</a:t>
            </a:r>
            <a:endParaRPr lang="en-GB" sz="1800" dirty="0" smtClean="0">
              <a:ea typeface="ＭＳ Ｐゴシック" pitchFamily="34" charset="-128"/>
            </a:endParaRPr>
          </a:p>
          <a:p>
            <a:pPr marL="0" indent="0"/>
            <a:r>
              <a:rPr lang="en-GB" sz="1800" dirty="0">
                <a:ea typeface="ＭＳ Ｐゴシック" pitchFamily="34" charset="-128"/>
              </a:rPr>
              <a:t>	</a:t>
            </a:r>
            <a:r>
              <a:rPr lang="en-GB" sz="1800" dirty="0" smtClean="0">
                <a:ea typeface="ＭＳ Ｐゴシック" pitchFamily="34" charset="-128"/>
              </a:rPr>
              <a:t>	interest groups (Business, Trade Unions)</a:t>
            </a:r>
          </a:p>
          <a:p>
            <a:pPr marL="0" indent="0"/>
            <a:endParaRPr lang="en-GB" sz="2000" dirty="0">
              <a:ea typeface="ＭＳ Ｐゴシック" pitchFamily="34" charset="-128"/>
            </a:endParaRP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4. 	Explain the bargaining and the outcome (e.g. using a picture)</a:t>
            </a:r>
          </a:p>
        </p:txBody>
      </p:sp>
    </p:spTree>
    <p:extLst>
      <p:ext uri="{BB962C8B-B14F-4D97-AF65-F5344CB8AC3E}">
        <p14:creationId xmlns:p14="http://schemas.microsoft.com/office/powerpoint/2010/main" val="325418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574675"/>
          </a:xfrm>
        </p:spPr>
        <p:txBody>
          <a:bodyPr>
            <a:noAutofit/>
          </a:bodyPr>
          <a:lstStyle/>
          <a:p>
            <a:r>
              <a:rPr lang="en-GB" dirty="0" smtClean="0">
                <a:ea typeface="ＭＳ Ｐゴシック" pitchFamily="34" charset="-128"/>
              </a:rPr>
              <a:t>Materials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070043"/>
            <a:ext cx="7881937" cy="5381558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01. Commission proposal, 13 January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02. European Report story, 14 January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03. </a:t>
            </a:r>
            <a:r>
              <a:rPr lang="en-GB" sz="2000" dirty="0" err="1" smtClean="0">
                <a:ea typeface="ＭＳ Ｐゴシック" pitchFamily="34" charset="-128"/>
              </a:rPr>
              <a:t>AmCham</a:t>
            </a:r>
            <a:r>
              <a:rPr lang="en-GB" sz="2000" dirty="0" smtClean="0">
                <a:ea typeface="ＭＳ Ｐゴシック" pitchFamily="34" charset="-128"/>
              </a:rPr>
              <a:t> position, 13 March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04. UNICE position, 5 October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05. EP committee decision, 22 November 2005</a:t>
            </a: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06. Council </a:t>
            </a:r>
            <a:r>
              <a:rPr lang="en-GB" sz="2000" dirty="0">
                <a:ea typeface="ＭＳ Ｐゴシック" pitchFamily="34" charset="-128"/>
              </a:rPr>
              <a:t>meeting minutes, 22 December 2004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07. EP debate, 8 March 2005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08. ETUC Sec-Gen speech, 19 March 2005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09. EP first reading text, 16 February 2006</a:t>
            </a: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10. Result of key roll-call vote on VoteWatch.eu, 16 February 2006</a:t>
            </a:r>
            <a:br>
              <a:rPr lang="en-GB" sz="2000" dirty="0" smtClean="0">
                <a:ea typeface="ＭＳ Ｐゴシック" pitchFamily="34" charset="-128"/>
              </a:rPr>
            </a:br>
            <a:r>
              <a:rPr lang="en-GB" sz="2000" dirty="0" smtClean="0">
                <a:ea typeface="ＭＳ Ｐゴシック" pitchFamily="34" charset="-128"/>
              </a:rPr>
              <a:t>	(</a:t>
            </a:r>
            <a:r>
              <a:rPr lang="en-GB" sz="1800" dirty="0">
                <a:hlinkClick r:id="rId3"/>
              </a:rPr>
              <a:t>http://</a:t>
            </a:r>
            <a:r>
              <a:rPr lang="en-GB" sz="1800" dirty="0" smtClean="0">
                <a:hlinkClick r:id="rId3"/>
              </a:rPr>
              <a:t>old.votewatch.eu/cx_vote_details.php?id_act=1365&amp;lang=en</a:t>
            </a:r>
            <a:r>
              <a:rPr lang="en-GB" sz="2000" dirty="0" smtClean="0"/>
              <a:t>)</a:t>
            </a:r>
          </a:p>
          <a:p>
            <a:pPr marL="0" indent="0"/>
            <a:r>
              <a:rPr lang="en-GB" sz="2000" dirty="0" smtClean="0">
                <a:ea typeface="ＭＳ Ｐゴシック" pitchFamily="34" charset="-128"/>
              </a:rPr>
              <a:t>11. Press coverage of EP vote, 17 February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12. Council ‘common position’, 17 July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13. EP second reading, 15 November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14. ETUC press release, 15 November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15. Press coverage of EP second reading, 16 November 2006</a:t>
            </a:r>
          </a:p>
          <a:p>
            <a:pPr marL="0" indent="0" eaLnBrk="1" hangingPunct="1">
              <a:buFontTx/>
              <a:buNone/>
            </a:pPr>
            <a:r>
              <a:rPr lang="en-GB" sz="2000" dirty="0" smtClean="0">
                <a:ea typeface="ＭＳ Ｐゴシック" pitchFamily="34" charset="-128"/>
              </a:rPr>
              <a:t>[16. Final act, 12 December 2006 – to be handed out after]</a:t>
            </a:r>
          </a:p>
          <a:p>
            <a:pPr marL="0" indent="0">
              <a:buFontTx/>
              <a:buNone/>
            </a:pPr>
            <a:endParaRPr lang="en-GB" sz="20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3527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41313"/>
            <a:ext cx="7777162" cy="525462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de-DE" dirty="0" smtClean="0">
                <a:latin typeface="Arial" charset="0"/>
              </a:rPr>
              <a:t>Commission Proposal (Jan. 04)</a:t>
            </a:r>
            <a:endParaRPr lang="en-US" dirty="0" smtClean="0">
              <a:latin typeface="Arial" charset="0"/>
            </a:endParaRPr>
          </a:p>
        </p:txBody>
      </p:sp>
      <p:graphicFrame>
        <p:nvGraphicFramePr>
          <p:cNvPr id="35430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822316"/>
              </p:ext>
            </p:extLst>
          </p:nvPr>
        </p:nvGraphicFramePr>
        <p:xfrm>
          <a:off x="395288" y="1179513"/>
          <a:ext cx="8302625" cy="5029199"/>
        </p:xfrm>
        <a:graphic>
          <a:graphicData uri="http://schemas.openxmlformats.org/drawingml/2006/table">
            <a:tbl>
              <a:tblPr/>
              <a:tblGrid>
                <a:gridCol w="1317625"/>
                <a:gridCol w="6985000"/>
              </a:tblGrid>
              <a:tr h="186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Scope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‘any self-employed economic activity … supplied by providers established in a Member State’, including: 	management consultancy, certification &amp; testing, maintenance, facilities management, advertising, recruitment, temporary employment agencies, legal or tax consultancy, estate agencies, construction, architects, distributive trades, trade fair &amp; exhibitions organisers, car-hire, security services, travel agencies, audiovisual services, sports centres, health services, personal domestic services.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Policy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‘Country of origin’ principle (‘mutual recognition’)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Right of recipients to use services from other MS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‘Posted workers’ covered by rules of receiving MS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9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Removal of barriers to free movement of services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Harmonization of consumer protection standards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Obligation of ‘mutual assistance’ between MS 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Voluntary certification of activities &amp; codes of conduct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=&gt; Broad coverage,</a:t>
                      </a:r>
                      <a:b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and little </a:t>
                      </a:r>
                      <a:r>
                        <a:rPr kumimoji="0" lang="en-GB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discretion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 MS authorities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2523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945" y="274638"/>
            <a:ext cx="8569325" cy="592137"/>
          </a:xfrm>
          <a:noFill/>
        </p:spPr>
        <p:txBody>
          <a:bodyPr>
            <a:noAutofit/>
          </a:bodyPr>
          <a:lstStyle/>
          <a:p>
            <a:pPr algn="l" eaLnBrk="1" hangingPunct="1"/>
            <a:r>
              <a:rPr lang="de-DE" sz="3200" dirty="0" smtClean="0">
                <a:latin typeface="Arial" charset="0"/>
              </a:rPr>
              <a:t>EP Vote to </a:t>
            </a:r>
            <a:r>
              <a:rPr lang="de-DE" sz="3200" i="1" dirty="0" smtClean="0">
                <a:latin typeface="Arial" charset="0"/>
              </a:rPr>
              <a:t>Reject </a:t>
            </a:r>
            <a:r>
              <a:rPr lang="de-DE" sz="3200" dirty="0" smtClean="0">
                <a:latin typeface="Arial" charset="0"/>
              </a:rPr>
              <a:t>the Directive, Feb. 06</a:t>
            </a:r>
            <a:endParaRPr lang="en-US" sz="3200" dirty="0" smtClean="0">
              <a:latin typeface="Arial" charset="0"/>
            </a:endParaRPr>
          </a:p>
        </p:txBody>
      </p:sp>
      <p:graphicFrame>
        <p:nvGraphicFramePr>
          <p:cNvPr id="344503" name="Group 43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003236"/>
              </p:ext>
            </p:extLst>
          </p:nvPr>
        </p:nvGraphicFramePr>
        <p:xfrm>
          <a:off x="1116013" y="1244600"/>
          <a:ext cx="7096396" cy="4141792"/>
        </p:xfrm>
        <a:graphic>
          <a:graphicData uri="http://schemas.openxmlformats.org/drawingml/2006/table">
            <a:tbl>
              <a:tblPr/>
              <a:tblGrid>
                <a:gridCol w="1466814"/>
                <a:gridCol w="713920"/>
                <a:gridCol w="1291435"/>
                <a:gridCol w="1289663"/>
                <a:gridCol w="922959"/>
                <a:gridCol w="1411605"/>
              </a:tblGrid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Group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For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Against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Abstain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Cohesion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EUL/NGL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G/EFA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IND/DEM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27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0.33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178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0.60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UEN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ALDE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EPP-ED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236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237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154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485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99" name="Text Box 77"/>
          <p:cNvSpPr txBox="1">
            <a:spLocks noChangeArrowheads="1"/>
          </p:cNvSpPr>
          <p:nvPr/>
        </p:nvSpPr>
        <p:spPr bwMode="auto">
          <a:xfrm>
            <a:off x="1476375" y="5805488"/>
            <a:ext cx="46958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000" b="0" dirty="0">
                <a:solidFill>
                  <a:schemeClr val="tx1"/>
                </a:solidFill>
              </a:rPr>
              <a:t>=&gt; 89% of MEPs voted along party lines</a:t>
            </a:r>
            <a:endParaRPr lang="en-US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9694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44953"/>
            <a:ext cx="8642350" cy="490537"/>
          </a:xfrm>
          <a:noFill/>
        </p:spPr>
        <p:txBody>
          <a:bodyPr>
            <a:normAutofit fontScale="90000"/>
          </a:bodyPr>
          <a:lstStyle/>
          <a:p>
            <a:pPr algn="l" eaLnBrk="1" hangingPunct="1"/>
            <a:r>
              <a:rPr lang="de-DE" sz="3400" dirty="0" smtClean="0">
                <a:latin typeface="Arial" charset="0"/>
              </a:rPr>
              <a:t>EP Vote to </a:t>
            </a:r>
            <a:r>
              <a:rPr lang="de-DE" sz="3400" i="1" dirty="0" smtClean="0">
                <a:latin typeface="Arial" charset="0"/>
              </a:rPr>
              <a:t>Reject </a:t>
            </a:r>
            <a:r>
              <a:rPr lang="de-DE" sz="3400" dirty="0" smtClean="0">
                <a:latin typeface="Arial" charset="0"/>
              </a:rPr>
              <a:t>the Directive, Feb. 06</a:t>
            </a:r>
            <a:endParaRPr lang="en-US" sz="3400" dirty="0" smtClean="0">
              <a:latin typeface="Arial" charset="0"/>
            </a:endParaRPr>
          </a:p>
        </p:txBody>
      </p:sp>
      <p:sp>
        <p:nvSpPr>
          <p:cNvPr id="49155" name="Text Box 179"/>
          <p:cNvSpPr txBox="1">
            <a:spLocks noChangeArrowheads="1"/>
          </p:cNvSpPr>
          <p:nvPr/>
        </p:nvSpPr>
        <p:spPr bwMode="auto">
          <a:xfrm>
            <a:off x="7016018" y="2332038"/>
            <a:ext cx="1679575" cy="16160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chemeClr val="tx1"/>
                </a:solidFill>
              </a:rPr>
              <a:t>=&gt; 80% of MEPs voted along member state lines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783910"/>
              </p:ext>
            </p:extLst>
          </p:nvPr>
        </p:nvGraphicFramePr>
        <p:xfrm>
          <a:off x="747344" y="738318"/>
          <a:ext cx="5635873" cy="59174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4489"/>
                <a:gridCol w="756904"/>
                <a:gridCol w="756904"/>
                <a:gridCol w="756904"/>
                <a:gridCol w="756904"/>
                <a:gridCol w="1143768"/>
              </a:tblGrid>
              <a:tr h="180383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 state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Against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Abstain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Cohesion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Austria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Belgium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Cyprus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Denmark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Czech Republic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United Kingdom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Slovakia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Greece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Lithuania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Luxembourg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Netherlands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Portugal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Finland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Sweden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Ireland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Spain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Estonia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Hungary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Latvia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Malta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Poland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solidFill>
                      <a:schemeClr val="bg1"/>
                    </a:solidFill>
                  </a:tcPr>
                </a:tc>
              </a:tr>
              <a:tr h="222268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Slovenia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28253" marB="28253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0383"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lnSpc>
                          <a:spcPts val="1300"/>
                        </a:lnSpc>
                      </a:pPr>
                      <a:r>
                        <a:rPr lang="en-GB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ts val="1300"/>
                        </a:lnSpc>
                      </a:pP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51" marR="5651" marT="5651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78201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19088"/>
            <a:ext cx="7129463" cy="471487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de-DE" smtClean="0">
                <a:latin typeface="Arial" charset="0"/>
              </a:rPr>
              <a:t>Final Act (Dec. 06)</a:t>
            </a:r>
            <a:endParaRPr lang="en-US" smtClean="0">
              <a:latin typeface="Arial" charset="0"/>
            </a:endParaRPr>
          </a:p>
        </p:txBody>
      </p:sp>
      <p:graphicFrame>
        <p:nvGraphicFramePr>
          <p:cNvPr id="366595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3336934"/>
              </p:ext>
            </p:extLst>
          </p:nvPr>
        </p:nvGraphicFramePr>
        <p:xfrm>
          <a:off x="468313" y="908050"/>
          <a:ext cx="8229600" cy="5413375"/>
        </p:xfrm>
        <a:graphic>
          <a:graphicData uri="http://schemas.openxmlformats.org/drawingml/2006/table">
            <a:tbl>
              <a:tblPr/>
              <a:tblGrid>
                <a:gridCol w="1306512"/>
                <a:gridCol w="6923088"/>
              </a:tblGrid>
              <a:tr h="2670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Scope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Specific exclusions: 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services of general economic interest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(‘This Directive does not affect the freedom of MS to define what they consider to be services of general economic interest’)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many others: financial services, transport, port services, </a:t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temp. work agencies, healthcare, broadcasting, gambling, social services (e.g. housing), private security.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a MS can exclude a service on the grounds of ‘public policy, public security, environmental protection and public health’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Policy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363538" algn="l"/>
                        </a:tabLst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‘Country of origin’ replaced with ‘freedom to provide services’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 ‘posted workers’ provisions -&gt; 1996 Directive applies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Design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Obligation of a ‘single point of contact’ in each MS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More specific obligations for ‘mutual assistance’ (Ch.5)</a:t>
                      </a:r>
                      <a:b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‘Mutual evaluation’ mechanism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87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=&gt; Less ambitious</a:t>
                      </a:r>
                      <a:b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more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discretion for MS authorities to define scope</a:t>
                      </a:r>
                      <a:b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less 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discretion for MS regarding administrative </a:t>
                      </a:r>
                      <a:b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assistance and cooperation </a:t>
                      </a: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(56 pages vs. 39 in original)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1" marB="45721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6942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8138"/>
            <a:ext cx="8137525" cy="452437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de-DE" dirty="0" smtClean="0">
                <a:latin typeface="Arial" charset="0"/>
              </a:rPr>
              <a:t>Administrative Cooperation Rules</a:t>
            </a:r>
            <a:endParaRPr lang="en-US" dirty="0" smtClean="0">
              <a:latin typeface="Arial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68400"/>
            <a:ext cx="8353425" cy="51990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lang="de-DE" sz="2000" dirty="0" smtClean="0">
                <a:latin typeface="Arial" charset="0"/>
              </a:rPr>
              <a:t>Com. to keep a list of points of contact in each MS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lang="de-DE" sz="2000" dirty="0" smtClean="0">
                <a:latin typeface="Arial" charset="0"/>
              </a:rPr>
              <a:t>MS must repond to a request for assistance from another MS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lang="de-DE" sz="2000" dirty="0" smtClean="0">
                <a:latin typeface="Arial" charset="0"/>
              </a:rPr>
              <a:t>MS of establishment (the sending MS) shall undertake checks, inspections, and investigations requested by another MS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lang="de-DE" sz="2000" dirty="0" smtClean="0">
                <a:latin typeface="Arial" charset="0"/>
              </a:rPr>
              <a:t>MS can tell Com if it is not satisfied with the response of another MS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lang="de-DE" sz="2000" dirty="0" smtClean="0">
                <a:latin typeface="Arial" charset="0"/>
              </a:rPr>
              <a:t>Detailed rules governing how the sending and receiving MS should tackle issues of compliance, supervision, safety checks etc.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lang="de-DE" sz="2000" dirty="0" smtClean="0">
                <a:latin typeface="Arial" charset="0"/>
              </a:rPr>
              <a:t>MS shall alert the Com if it is concerned about health &amp; safety breach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lang="de-DE" sz="2000" dirty="0" smtClean="0">
                <a:latin typeface="Arial" charset="0"/>
              </a:rPr>
              <a:t>Mutual evaluation -&gt; MS present reports to Com explaining how they have implemented the directive (e.g. authorisation systems), </a:t>
            </a:r>
          </a:p>
          <a:p>
            <a:pPr eaLnBrk="1" hangingPunct="1">
              <a:lnSpc>
                <a:spcPct val="90000"/>
              </a:lnSpc>
              <a:spcBef>
                <a:spcPct val="80000"/>
              </a:spcBef>
            </a:pPr>
            <a:r>
              <a:rPr lang="de-DE" sz="2000" dirty="0" smtClean="0">
                <a:latin typeface="Arial" charset="0"/>
              </a:rPr>
              <a:t>Com then writes an overall report (suggesting new legislation?)</a:t>
            </a:r>
          </a:p>
        </p:txBody>
      </p:sp>
    </p:spTree>
    <p:extLst>
      <p:ext uri="{BB962C8B-B14F-4D97-AF65-F5344CB8AC3E}">
        <p14:creationId xmlns:p14="http://schemas.microsoft.com/office/powerpoint/2010/main" val="7373065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europe-commis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245" y="152400"/>
            <a:ext cx="4895850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745518" y="162538"/>
            <a:ext cx="3376246" cy="43729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ea typeface="ＭＳ Ｐゴシック" pitchFamily="34" charset="-128"/>
              </a:rPr>
              <a:t>Executive: Commission</a:t>
            </a:r>
          </a:p>
        </p:txBody>
      </p:sp>
      <p:pic>
        <p:nvPicPr>
          <p:cNvPr id="5" name="Picture 3" descr="counc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729038"/>
            <a:ext cx="4572000" cy="312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pict_20080317PHT243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508375"/>
            <a:ext cx="4186238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10663" y="599829"/>
            <a:ext cx="2772230" cy="13110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40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 smtClean="0">
                <a:ea typeface="ＭＳ Ｐゴシック" pitchFamily="34" charset="-128"/>
              </a:rPr>
              <a:t>EU Policymaking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05827" y="3742713"/>
            <a:ext cx="3376246" cy="43729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40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GB" sz="2400" dirty="0" smtClean="0">
                <a:solidFill>
                  <a:schemeClr val="tx1"/>
                </a:solidFill>
                <a:ea typeface="ＭＳ Ｐゴシック" pitchFamily="34" charset="-128"/>
              </a:rPr>
              <a:t>Legislature: Council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5280758" y="3676467"/>
            <a:ext cx="3376246" cy="43729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400" kern="1200">
                <a:solidFill>
                  <a:srgbClr val="FF0000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GB" sz="2400" dirty="0" smtClean="0">
                <a:solidFill>
                  <a:schemeClr val="tx1"/>
                </a:solidFill>
                <a:ea typeface="ＭＳ Ｐゴシック" pitchFamily="34" charset="-128"/>
              </a:rPr>
              <a:t>Legislature: Parliament</a:t>
            </a:r>
          </a:p>
        </p:txBody>
      </p:sp>
    </p:spTree>
    <p:extLst>
      <p:ext uri="{BB962C8B-B14F-4D97-AF65-F5344CB8AC3E}">
        <p14:creationId xmlns:p14="http://schemas.microsoft.com/office/powerpoint/2010/main" val="1757934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25425"/>
            <a:ext cx="6913562" cy="641350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GB" dirty="0" smtClean="0">
                <a:latin typeface="Arial" charset="0"/>
              </a:rPr>
              <a:t>Understanding the Outcome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2303463" y="4041775"/>
            <a:ext cx="4537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64" name="Line 4"/>
          <p:cNvSpPr>
            <a:spLocks noChangeShapeType="1"/>
          </p:cNvSpPr>
          <p:nvPr/>
        </p:nvSpPr>
        <p:spPr bwMode="auto">
          <a:xfrm>
            <a:off x="2879725" y="4041775"/>
            <a:ext cx="0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65" name="Line 5"/>
          <p:cNvSpPr>
            <a:spLocks noChangeShapeType="1"/>
          </p:cNvSpPr>
          <p:nvPr/>
        </p:nvSpPr>
        <p:spPr bwMode="auto">
          <a:xfrm>
            <a:off x="5075238" y="4041775"/>
            <a:ext cx="0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66" name="Line 6"/>
          <p:cNvSpPr>
            <a:spLocks noChangeShapeType="1"/>
          </p:cNvSpPr>
          <p:nvPr/>
        </p:nvSpPr>
        <p:spPr bwMode="auto">
          <a:xfrm>
            <a:off x="6191250" y="4040188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67" name="Text Box 7"/>
          <p:cNvSpPr txBox="1">
            <a:spLocks noChangeArrowheads="1"/>
          </p:cNvSpPr>
          <p:nvPr/>
        </p:nvSpPr>
        <p:spPr bwMode="auto">
          <a:xfrm>
            <a:off x="2554288" y="4186238"/>
            <a:ext cx="5762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Fra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48168" name="Text Box 8"/>
          <p:cNvSpPr txBox="1">
            <a:spLocks noChangeArrowheads="1"/>
          </p:cNvSpPr>
          <p:nvPr/>
        </p:nvSpPr>
        <p:spPr bwMode="auto">
          <a:xfrm>
            <a:off x="5364163" y="4508500"/>
            <a:ext cx="609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Lib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48169" name="Text Box 9"/>
          <p:cNvSpPr txBox="1">
            <a:spLocks noChangeArrowheads="1"/>
          </p:cNvSpPr>
          <p:nvPr/>
        </p:nvSpPr>
        <p:spPr bwMode="auto">
          <a:xfrm>
            <a:off x="3743325" y="4186238"/>
            <a:ext cx="6111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Ger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48170" name="Text Box 10"/>
          <p:cNvSpPr txBox="1">
            <a:spLocks noChangeArrowheads="1"/>
          </p:cNvSpPr>
          <p:nvPr/>
        </p:nvSpPr>
        <p:spPr bwMode="auto">
          <a:xfrm>
            <a:off x="5902325" y="4151313"/>
            <a:ext cx="7556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UK + new MS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48171" name="Text Box 11"/>
          <p:cNvSpPr txBox="1">
            <a:spLocks noChangeArrowheads="1"/>
          </p:cNvSpPr>
          <p:nvPr/>
        </p:nvSpPr>
        <p:spPr bwMode="auto">
          <a:xfrm>
            <a:off x="4248150" y="4508500"/>
            <a:ext cx="790575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EPP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0188" name="Text Box 12"/>
          <p:cNvSpPr txBox="1">
            <a:spLocks noChangeArrowheads="1"/>
          </p:cNvSpPr>
          <p:nvPr/>
        </p:nvSpPr>
        <p:spPr bwMode="auto">
          <a:xfrm>
            <a:off x="863600" y="3608388"/>
            <a:ext cx="137001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Regulated Service Market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6767513" y="3573463"/>
            <a:ext cx="154781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Deregulated Service Market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 flipH="1" flipV="1">
            <a:off x="2554288" y="3467100"/>
            <a:ext cx="1587" cy="574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2266950" y="3178175"/>
            <a:ext cx="576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 i="1">
                <a:solidFill>
                  <a:schemeClr val="tx1"/>
                </a:solidFill>
              </a:rPr>
              <a:t>SQ</a:t>
            </a:r>
            <a:endParaRPr lang="en-US" sz="1800" i="1">
              <a:solidFill>
                <a:schemeClr val="tx1"/>
              </a:solidFill>
            </a:endParaRPr>
          </a:p>
        </p:txBody>
      </p:sp>
      <p:sp>
        <p:nvSpPr>
          <p:cNvPr id="348176" name="Line 16"/>
          <p:cNvSpPr>
            <a:spLocks noChangeShapeType="1"/>
          </p:cNvSpPr>
          <p:nvPr/>
        </p:nvSpPr>
        <p:spPr bwMode="auto">
          <a:xfrm>
            <a:off x="3455988" y="40417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77" name="Line 17"/>
          <p:cNvSpPr>
            <a:spLocks noChangeShapeType="1"/>
          </p:cNvSpPr>
          <p:nvPr/>
        </p:nvSpPr>
        <p:spPr bwMode="auto">
          <a:xfrm flipV="1">
            <a:off x="4032250" y="4041775"/>
            <a:ext cx="0" cy="1095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78" name="Text Box 18"/>
          <p:cNvSpPr txBox="1">
            <a:spLocks noChangeArrowheads="1"/>
          </p:cNvSpPr>
          <p:nvPr/>
        </p:nvSpPr>
        <p:spPr bwMode="auto">
          <a:xfrm>
            <a:off x="3132138" y="4508500"/>
            <a:ext cx="68421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PES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48179" name="Text Box 19"/>
          <p:cNvSpPr txBox="1">
            <a:spLocks noChangeArrowheads="1"/>
          </p:cNvSpPr>
          <p:nvPr/>
        </p:nvSpPr>
        <p:spPr bwMode="auto">
          <a:xfrm>
            <a:off x="4786313" y="4186238"/>
            <a:ext cx="7191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>
                <a:solidFill>
                  <a:schemeClr val="tx1"/>
                </a:solidFill>
              </a:rPr>
              <a:t>Com</a:t>
            </a: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348180" name="Line 20"/>
          <p:cNvSpPr>
            <a:spLocks noChangeShapeType="1"/>
          </p:cNvSpPr>
          <p:nvPr/>
        </p:nvSpPr>
        <p:spPr bwMode="auto">
          <a:xfrm flipV="1">
            <a:off x="4030663" y="3467100"/>
            <a:ext cx="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81" name="Text Box 21"/>
          <p:cNvSpPr txBox="1">
            <a:spLocks noChangeArrowheads="1"/>
          </p:cNvSpPr>
          <p:nvPr/>
        </p:nvSpPr>
        <p:spPr bwMode="auto">
          <a:xfrm>
            <a:off x="3743325" y="1628775"/>
            <a:ext cx="1152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 i="1">
                <a:solidFill>
                  <a:schemeClr val="tx1"/>
                </a:solidFill>
              </a:rPr>
              <a:t>Final outcome</a:t>
            </a:r>
            <a:endParaRPr lang="en-US" sz="1800" i="1">
              <a:solidFill>
                <a:schemeClr val="tx1"/>
              </a:solidFill>
            </a:endParaRPr>
          </a:p>
        </p:txBody>
      </p:sp>
      <p:sp>
        <p:nvSpPr>
          <p:cNvPr id="348182" name="Line 22"/>
          <p:cNvSpPr>
            <a:spLocks noChangeShapeType="1"/>
          </p:cNvSpPr>
          <p:nvPr/>
        </p:nvSpPr>
        <p:spPr bwMode="auto">
          <a:xfrm flipV="1">
            <a:off x="4356100" y="2241550"/>
            <a:ext cx="0" cy="1800225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83" name="Text Box 23"/>
          <p:cNvSpPr txBox="1">
            <a:spLocks noChangeArrowheads="1"/>
          </p:cNvSpPr>
          <p:nvPr/>
        </p:nvSpPr>
        <p:spPr bwMode="auto">
          <a:xfrm>
            <a:off x="2843213" y="2854325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r"/>
            <a:r>
              <a:rPr lang="en-GB" sz="1800" i="1">
                <a:solidFill>
                  <a:schemeClr val="tx1"/>
                </a:solidFill>
              </a:rPr>
              <a:t>EPP-PES deal</a:t>
            </a:r>
            <a:endParaRPr lang="en-US" sz="1800" i="1">
              <a:solidFill>
                <a:schemeClr val="tx1"/>
              </a:solidFill>
            </a:endParaRPr>
          </a:p>
        </p:txBody>
      </p:sp>
      <p:sp>
        <p:nvSpPr>
          <p:cNvPr id="348184" name="Line 24"/>
          <p:cNvSpPr>
            <a:spLocks noChangeShapeType="1"/>
          </p:cNvSpPr>
          <p:nvPr/>
        </p:nvSpPr>
        <p:spPr bwMode="auto">
          <a:xfrm flipV="1">
            <a:off x="5075238" y="34671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85" name="Text Box 25"/>
          <p:cNvSpPr txBox="1">
            <a:spLocks noChangeArrowheads="1"/>
          </p:cNvSpPr>
          <p:nvPr/>
        </p:nvSpPr>
        <p:spPr bwMode="auto">
          <a:xfrm>
            <a:off x="4714875" y="2854325"/>
            <a:ext cx="757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 b="1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4000" b="1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4000" b="1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/>
            <a:r>
              <a:rPr lang="en-GB" sz="1800" i="1">
                <a:solidFill>
                  <a:schemeClr val="tx1"/>
                </a:solidFill>
              </a:rPr>
              <a:t>Com</a:t>
            </a:r>
          </a:p>
          <a:p>
            <a:pPr algn="ctr"/>
            <a:r>
              <a:rPr lang="en-GB" sz="1800" i="1">
                <a:solidFill>
                  <a:schemeClr val="tx1"/>
                </a:solidFill>
              </a:rPr>
              <a:t>prop.</a:t>
            </a:r>
            <a:endParaRPr lang="en-US" sz="1800" i="1">
              <a:solidFill>
                <a:schemeClr val="tx1"/>
              </a:solidFill>
            </a:endParaRPr>
          </a:p>
        </p:txBody>
      </p:sp>
      <p:sp>
        <p:nvSpPr>
          <p:cNvPr id="348186" name="Line 26"/>
          <p:cNvSpPr>
            <a:spLocks noChangeShapeType="1"/>
          </p:cNvSpPr>
          <p:nvPr/>
        </p:nvSpPr>
        <p:spPr bwMode="auto">
          <a:xfrm>
            <a:off x="4572000" y="40417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187" name="Line 27"/>
          <p:cNvSpPr>
            <a:spLocks noChangeShapeType="1"/>
          </p:cNvSpPr>
          <p:nvPr/>
        </p:nvSpPr>
        <p:spPr bwMode="auto">
          <a:xfrm>
            <a:off x="5651500" y="4041775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771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4" grpId="0" animBg="1"/>
      <p:bldP spid="348165" grpId="0" animBg="1"/>
      <p:bldP spid="348166" grpId="0" animBg="1"/>
      <p:bldP spid="348167" grpId="0"/>
      <p:bldP spid="348168" grpId="0"/>
      <p:bldP spid="348169" grpId="0"/>
      <p:bldP spid="348170" grpId="0"/>
      <p:bldP spid="348171" grpId="0"/>
      <p:bldP spid="348176" grpId="0" animBg="1"/>
      <p:bldP spid="348177" grpId="0" animBg="1"/>
      <p:bldP spid="348178" grpId="0"/>
      <p:bldP spid="348179" grpId="0"/>
      <p:bldP spid="348180" grpId="0" animBg="1"/>
      <p:bldP spid="348181" grpId="0"/>
      <p:bldP spid="348182" grpId="0" animBg="1"/>
      <p:bldP spid="348183" grpId="0"/>
      <p:bldP spid="348184" grpId="0" animBg="1"/>
      <p:bldP spid="348185" grpId="0"/>
      <p:bldP spid="348186" grpId="0" animBg="1"/>
      <p:bldP spid="34818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612" y="132199"/>
            <a:ext cx="6588224" cy="560497"/>
          </a:xfrm>
        </p:spPr>
        <p:txBody>
          <a:bodyPr>
            <a:noAutofit/>
          </a:bodyPr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28 Member States of the EU</a:t>
            </a:r>
            <a:endParaRPr lang="en-GB" dirty="0" smtClean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588732" cy="609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471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0678"/>
            <a:ext cx="6981371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800" dirty="0" smtClean="0">
                <a:latin typeface="Arial" charset="0"/>
              </a:rPr>
              <a:t>Some Key Facts about the EU</a:t>
            </a:r>
            <a:endParaRPr lang="en-GB" sz="3100" dirty="0" smtClean="0">
              <a:latin typeface="Arial" charset="0"/>
            </a:endParaRP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194816"/>
            <a:ext cx="8001000" cy="5364245"/>
          </a:xfrm>
          <a:noFill/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Number of member states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6 (1951), 9 (1973), 12 (1986), 15 (1995), 27 (2007), 28 (2013)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EU population in </a:t>
            </a:r>
            <a:r>
              <a:rPr lang="en-GB" sz="2200" dirty="0" smtClean="0">
                <a:latin typeface="Arial" charset="0"/>
                <a:cs typeface="Arial" charset="0"/>
              </a:rPr>
              <a:t>2015: </a:t>
            </a:r>
            <a:r>
              <a:rPr lang="en-GB" sz="2200" dirty="0" smtClean="0">
                <a:latin typeface="Arial" charset="0"/>
                <a:cs typeface="Arial" charset="0"/>
              </a:rPr>
              <a:t>approx. </a:t>
            </a:r>
            <a:r>
              <a:rPr lang="en-GB" sz="2200" dirty="0" smtClean="0">
                <a:latin typeface="Arial" charset="0"/>
                <a:cs typeface="Arial" charset="0"/>
              </a:rPr>
              <a:t>503 </a:t>
            </a:r>
            <a:r>
              <a:rPr lang="en-GB" sz="2200" dirty="0" smtClean="0">
                <a:latin typeface="Arial" charset="0"/>
                <a:cs typeface="Arial" charset="0"/>
              </a:rPr>
              <a:t>million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en-GB" sz="2200" b="1" dirty="0"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Policies</a:t>
            </a:r>
            <a:br>
              <a:rPr lang="en-GB" sz="2200" b="1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1950s	common market, external trade, agriculture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1990s	single market (in goods, services, capital, labour)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			environment, social, interior, foreign affairs, aid, etc.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2000s	Euro (now 18 states), macroeconomic coordination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endParaRPr lang="en-GB" sz="2200" b="1" dirty="0" smtClean="0">
              <a:latin typeface="Arial" charset="0"/>
              <a:cs typeface="Arial" charset="0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Economics</a:t>
            </a:r>
            <a:br>
              <a:rPr lang="en-GB" sz="2200" b="1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GDP (</a:t>
            </a:r>
            <a:r>
              <a:rPr lang="en-GB" sz="2200" dirty="0" smtClean="0">
                <a:latin typeface="Arial" charset="0"/>
                <a:cs typeface="Arial" charset="0"/>
              </a:rPr>
              <a:t>2015)  </a:t>
            </a:r>
            <a:r>
              <a:rPr lang="en-GB" sz="2200" dirty="0" smtClean="0">
                <a:latin typeface="Arial" charset="0"/>
                <a:cs typeface="Arial" charset="0"/>
              </a:rPr>
              <a:t>			$</a:t>
            </a:r>
            <a:r>
              <a:rPr lang="en-GB" sz="2200" dirty="0" smtClean="0">
                <a:latin typeface="Arial" charset="0"/>
                <a:cs typeface="Arial" charset="0"/>
              </a:rPr>
              <a:t>18.5trn </a:t>
            </a:r>
            <a:r>
              <a:rPr lang="en-GB" sz="2200" dirty="0" smtClean="0">
                <a:latin typeface="Arial" charset="0"/>
                <a:cs typeface="Arial" charset="0"/>
              </a:rPr>
              <a:t>[US $</a:t>
            </a:r>
            <a:r>
              <a:rPr lang="en-GB" sz="2200" dirty="0" smtClean="0">
                <a:latin typeface="Arial" charset="0"/>
                <a:cs typeface="Arial" charset="0"/>
              </a:rPr>
              <a:t>17.3trn, </a:t>
            </a:r>
            <a:r>
              <a:rPr lang="en-GB" sz="2200" dirty="0" smtClean="0">
                <a:latin typeface="Arial" charset="0"/>
                <a:cs typeface="Arial" charset="0"/>
              </a:rPr>
              <a:t>China </a:t>
            </a:r>
            <a:r>
              <a:rPr lang="en-GB" sz="2200" dirty="0" smtClean="0">
                <a:latin typeface="Arial" charset="0"/>
                <a:cs typeface="Arial" charset="0"/>
              </a:rPr>
              <a:t>$</a:t>
            </a:r>
            <a:r>
              <a:rPr lang="en-GB" sz="2200" dirty="0" smtClean="0">
                <a:latin typeface="Arial" charset="0"/>
                <a:cs typeface="Arial" charset="0"/>
              </a:rPr>
              <a:t>10</a:t>
            </a:r>
            <a:r>
              <a:rPr lang="en-GB" sz="2200" dirty="0" smtClean="0">
                <a:latin typeface="Arial" charset="0"/>
                <a:cs typeface="Arial" charset="0"/>
              </a:rPr>
              <a:t>.4trn]</a:t>
            </a:r>
            <a:endParaRPr lang="en-GB" sz="2200" dirty="0" smtClean="0">
              <a:latin typeface="Arial" charset="0"/>
              <a:cs typeface="Arial" charset="0"/>
            </a:endParaRPr>
          </a:p>
          <a:p>
            <a:pPr>
              <a:spcBef>
                <a:spcPts val="600"/>
              </a:spcBef>
            </a:pPr>
            <a:r>
              <a:rPr lang="en-GB" sz="2200" dirty="0">
                <a:latin typeface="Arial" charset="0"/>
                <a:cs typeface="Arial" charset="0"/>
              </a:rPr>
              <a:t>	Trade volume (</a:t>
            </a:r>
            <a:r>
              <a:rPr lang="en-GB" sz="2200" dirty="0" smtClean="0">
                <a:latin typeface="Arial" charset="0"/>
                <a:cs typeface="Arial" charset="0"/>
              </a:rPr>
              <a:t>2014) </a:t>
            </a:r>
            <a:r>
              <a:rPr lang="en-GB" sz="2200" dirty="0" smtClean="0">
                <a:latin typeface="Arial" charset="0"/>
                <a:cs typeface="Arial" charset="0"/>
              </a:rPr>
              <a:t>	$4.5bn </a:t>
            </a:r>
            <a:r>
              <a:rPr lang="en-GB" sz="2200" dirty="0">
                <a:latin typeface="Arial" charset="0"/>
                <a:cs typeface="Arial" charset="0"/>
              </a:rPr>
              <a:t>[China $</a:t>
            </a:r>
            <a:r>
              <a:rPr lang="en-GB" sz="2200" dirty="0" smtClean="0">
                <a:latin typeface="Arial" charset="0"/>
                <a:cs typeface="Arial" charset="0"/>
              </a:rPr>
              <a:t>4.2bn, US $3.9bn]</a:t>
            </a:r>
            <a:endParaRPr lang="en-GB" sz="2200" dirty="0">
              <a:latin typeface="Arial Unicode MS" pitchFamily="34" charset="-128"/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GDP growth (2014)		</a:t>
            </a:r>
            <a:r>
              <a:rPr lang="en-GB" sz="2200" dirty="0" smtClean="0">
                <a:latin typeface="Arial" charset="0"/>
                <a:cs typeface="Arial" charset="0"/>
              </a:rPr>
              <a:t>1.4% </a:t>
            </a:r>
            <a:r>
              <a:rPr lang="en-GB" sz="2200" dirty="0" smtClean="0">
                <a:latin typeface="Arial" charset="0"/>
                <a:cs typeface="Arial" charset="0"/>
              </a:rPr>
              <a:t>[US </a:t>
            </a:r>
            <a:r>
              <a:rPr lang="en-GB" sz="2200" dirty="0" smtClean="0">
                <a:latin typeface="Arial" charset="0"/>
                <a:cs typeface="Arial" charset="0"/>
              </a:rPr>
              <a:t>2.4%</a:t>
            </a:r>
            <a:r>
              <a:rPr lang="en-GB" sz="2200" dirty="0" smtClean="0">
                <a:latin typeface="Arial" charset="0"/>
                <a:cs typeface="Arial" charset="0"/>
              </a:rPr>
              <a:t>, China 7.4%]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Unemployment (</a:t>
            </a:r>
            <a:r>
              <a:rPr lang="en-GB" sz="2200" dirty="0" smtClean="0">
                <a:latin typeface="Arial" charset="0"/>
                <a:cs typeface="Arial" charset="0"/>
              </a:rPr>
              <a:t>2015) </a:t>
            </a:r>
            <a:r>
              <a:rPr lang="en-GB" sz="2200" dirty="0" smtClean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9</a:t>
            </a:r>
            <a:r>
              <a:rPr lang="en-GB" sz="2200" dirty="0" smtClean="0">
                <a:latin typeface="Arial" charset="0"/>
                <a:cs typeface="Arial" charset="0"/>
              </a:rPr>
              <a:t>.3% </a:t>
            </a:r>
            <a:r>
              <a:rPr lang="en-GB" sz="2200" dirty="0" smtClean="0">
                <a:latin typeface="Arial" charset="0"/>
                <a:cs typeface="Arial" charset="0"/>
              </a:rPr>
              <a:t>[US </a:t>
            </a:r>
            <a:r>
              <a:rPr lang="en-GB" sz="2200" dirty="0" smtClean="0">
                <a:latin typeface="Arial" charset="0"/>
                <a:cs typeface="Arial" charset="0"/>
              </a:rPr>
              <a:t>5.0%</a:t>
            </a:r>
            <a:r>
              <a:rPr lang="en-GB" sz="2200" dirty="0" smtClean="0">
                <a:latin typeface="Arial" charset="0"/>
                <a:cs typeface="Arial" charset="0"/>
              </a:rPr>
              <a:t>]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en-GB" sz="1700" dirty="0" smtClean="0">
                <a:latin typeface="Arial" charset="0"/>
                <a:cs typeface="Arial" charset="0"/>
              </a:rPr>
              <a:t>	Sources: IMF, WTO, EU</a:t>
            </a:r>
          </a:p>
        </p:txBody>
      </p:sp>
    </p:spTree>
    <p:extLst>
      <p:ext uri="{BB962C8B-B14F-4D97-AF65-F5344CB8AC3E}">
        <p14:creationId xmlns:p14="http://schemas.microsoft.com/office/powerpoint/2010/main" val="366368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0678"/>
            <a:ext cx="6981371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800" dirty="0" smtClean="0">
                <a:latin typeface="Arial" charset="0"/>
              </a:rPr>
              <a:t>The EU Policymaking Process</a:t>
            </a:r>
            <a:r>
              <a:rPr lang="en-GB" sz="4000" dirty="0" smtClean="0">
                <a:latin typeface="Arial" charset="0"/>
              </a:rPr>
              <a:t/>
            </a:r>
            <a:br>
              <a:rPr lang="en-GB" sz="4000" dirty="0" smtClean="0">
                <a:latin typeface="Arial" charset="0"/>
              </a:rPr>
            </a:br>
            <a:r>
              <a:rPr lang="en-GB" sz="3100" dirty="0" smtClean="0">
                <a:latin typeface="Arial" charset="0"/>
              </a:rPr>
              <a:t>(‘co-decision procedure’)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512276"/>
            <a:ext cx="8001000" cy="5046785"/>
          </a:xfrm>
          <a:noFill/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Commission: right of initiative </a:t>
            </a:r>
            <a:r>
              <a:rPr lang="en-GB" sz="2200" i="1" dirty="0" smtClean="0">
                <a:latin typeface="Arial" charset="0"/>
                <a:cs typeface="Arial" charset="0"/>
              </a:rPr>
              <a:t>(Agenda-Setter)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" charset="0"/>
                <a:cs typeface="Arial" charset="0"/>
              </a:rPr>
              <a:t>	1 Commissioner per member state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proposes a Draft Directive</a:t>
            </a:r>
            <a:endParaRPr lang="en-GB" sz="2200" b="1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b="1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EU Council</a:t>
            </a:r>
            <a:br>
              <a:rPr lang="en-GB" sz="2200" b="1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28 government ministers (by relevant policy area)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amends </a:t>
            </a:r>
            <a:r>
              <a:rPr lang="en-GB" sz="2200" dirty="0">
                <a:latin typeface="Arial" charset="0"/>
                <a:cs typeface="Arial" charset="0"/>
              </a:rPr>
              <a:t>Draft </a:t>
            </a:r>
            <a:r>
              <a:rPr lang="en-GB" sz="2200" dirty="0" smtClean="0">
                <a:latin typeface="Arial" charset="0"/>
                <a:cs typeface="Arial" charset="0"/>
              </a:rPr>
              <a:t>Directive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decides by ‘qualified-majority vote’ (QMV)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endParaRPr lang="en-GB" sz="2200" b="1" dirty="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sz="2200" b="1" dirty="0" smtClean="0">
                <a:latin typeface="Arial" charset="0"/>
                <a:cs typeface="Arial" charset="0"/>
              </a:rPr>
              <a:t>European Parliament</a:t>
            </a:r>
            <a:br>
              <a:rPr lang="en-GB" sz="2200" b="1" dirty="0" smtClean="0">
                <a:latin typeface="Arial" charset="0"/>
                <a:cs typeface="Arial" charset="0"/>
              </a:rPr>
            </a:br>
            <a:r>
              <a:rPr lang="en-GB" sz="2200" b="1" dirty="0" smtClean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751 MEPs, elected every 5 years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sz="2200" dirty="0">
                <a:latin typeface="Arial" charset="0"/>
                <a:cs typeface="Arial" charset="0"/>
              </a:rPr>
              <a:t>	</a:t>
            </a:r>
            <a:r>
              <a:rPr lang="en-GB" sz="2200" dirty="0" smtClean="0">
                <a:latin typeface="Arial" charset="0"/>
                <a:cs typeface="Arial" charset="0"/>
              </a:rPr>
              <a:t>	MEPs sit as ‘political groups’</a:t>
            </a:r>
            <a:br>
              <a:rPr lang="en-GB" sz="2200" dirty="0" smtClean="0">
                <a:latin typeface="Arial" charset="0"/>
                <a:cs typeface="Arial" charset="0"/>
              </a:rPr>
            </a:br>
            <a:r>
              <a:rPr lang="en-GB" sz="2200" dirty="0" smtClean="0">
                <a:latin typeface="Arial" charset="0"/>
                <a:cs typeface="Arial" charset="0"/>
              </a:rPr>
              <a:t>	amends legislation (usually by a simple majority)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GB" sz="2200" dirty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If after 3 “readings”, Council &amp; EP disagree, the proposal falls</a:t>
            </a:r>
          </a:p>
        </p:txBody>
      </p:sp>
    </p:spTree>
    <p:extLst>
      <p:ext uri="{BB962C8B-B14F-4D97-AF65-F5344CB8AC3E}">
        <p14:creationId xmlns:p14="http://schemas.microsoft.com/office/powerpoint/2010/main" val="2856387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30678"/>
            <a:ext cx="6981371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800" dirty="0" smtClean="0">
                <a:latin typeface="Arial" charset="0"/>
              </a:rPr>
              <a:t>European “Political Parties”</a:t>
            </a:r>
            <a:endParaRPr lang="en-GB" sz="3100" dirty="0" smtClean="0">
              <a:latin typeface="Arial" charset="0"/>
            </a:endParaRP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175658"/>
            <a:ext cx="8001000" cy="5383404"/>
          </a:xfrm>
          <a:noFill/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European United Left / Nordic Green Left (Radical Left)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 smtClean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Greens / European Free Alliance (Greens/Regionalists)</a:t>
            </a: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 smtClean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Socialists &amp; Democrats (Centre-Left)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Alliance of Liberals and Democrats (Liberals)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European People’s Party (Centre-Right)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European Conservatives and Reformists (Conservatives)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European for Freedom and Direct Democracy (</a:t>
            </a:r>
            <a:r>
              <a:rPr lang="en-GB" sz="2200" dirty="0" err="1" smtClean="0">
                <a:latin typeface="Arial Unicode MS" pitchFamily="34" charset="-128"/>
              </a:rPr>
              <a:t>Eurosceptics</a:t>
            </a:r>
            <a:r>
              <a:rPr lang="en-GB" sz="2200" dirty="0" smtClean="0">
                <a:latin typeface="Arial Unicode MS" pitchFamily="34" charset="-128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200" dirty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200" dirty="0" smtClean="0">
                <a:latin typeface="Arial Unicode MS" pitchFamily="34" charset="-128"/>
              </a:rPr>
              <a:t>Non-attached (mostly on the </a:t>
            </a:r>
            <a:r>
              <a:rPr lang="en-GB" sz="2200" dirty="0">
                <a:latin typeface="Arial Unicode MS" pitchFamily="34" charset="-128"/>
              </a:rPr>
              <a:t>R</a:t>
            </a:r>
            <a:r>
              <a:rPr lang="en-GB" sz="2200" dirty="0" smtClean="0">
                <a:latin typeface="Arial Unicode MS" pitchFamily="34" charset="-128"/>
              </a:rPr>
              <a:t>adical Right)</a:t>
            </a:r>
          </a:p>
        </p:txBody>
      </p:sp>
    </p:spTree>
    <p:extLst>
      <p:ext uri="{BB962C8B-B14F-4D97-AF65-F5344CB8AC3E}">
        <p14:creationId xmlns:p14="http://schemas.microsoft.com/office/powerpoint/2010/main" val="87487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371" y="515938"/>
            <a:ext cx="8079242" cy="515938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Arial" charset="0"/>
              </a:rPr>
              <a:t>Political Make-Up of EU Commission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93" y="1785257"/>
            <a:ext cx="8683217" cy="315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06291" y="4943702"/>
            <a:ext cx="39771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err="1" smtClean="0"/>
              <a:t>Barroso</a:t>
            </a:r>
            <a:r>
              <a:rPr lang="en-GB" sz="2200" b="1" dirty="0" smtClean="0"/>
              <a:t> 2 Commission (2009-14)</a:t>
            </a:r>
            <a:endParaRPr lang="en-GB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73199" y="1511071"/>
            <a:ext cx="37404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err="1" smtClean="0"/>
              <a:t>Juncker</a:t>
            </a:r>
            <a:r>
              <a:rPr lang="en-GB" sz="2200" b="1" dirty="0" smtClean="0"/>
              <a:t> Commission (2014-19)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12077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11268" y="530347"/>
            <a:ext cx="2160587" cy="5724525"/>
          </a:xfrm>
        </p:spPr>
        <p:txBody>
          <a:bodyPr/>
          <a:lstStyle/>
          <a:p>
            <a:pPr eaLnBrk="1" hangingPunct="1"/>
            <a:r>
              <a:rPr lang="de-DE" sz="3400" dirty="0" smtClean="0">
                <a:latin typeface="Arial" charset="0"/>
              </a:rPr>
              <a:t>Council Voting Weights &amp; Power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950" y="87927"/>
            <a:ext cx="4931797" cy="6675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55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371" y="428854"/>
            <a:ext cx="8079242" cy="515938"/>
          </a:xfrm>
        </p:spPr>
        <p:txBody>
          <a:bodyPr>
            <a:noAutofit/>
          </a:bodyPr>
          <a:lstStyle/>
          <a:p>
            <a:r>
              <a:rPr lang="en-GB" dirty="0" smtClean="0">
                <a:latin typeface="Arial" charset="0"/>
              </a:rPr>
              <a:t>Political Make-Up of the EU Council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111" y="1431476"/>
            <a:ext cx="6656158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64714" y="1111258"/>
            <a:ext cx="67891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European Council (Heads of Government) in 2010 &amp; 2015</a:t>
            </a:r>
            <a:endParaRPr lang="en-GB" sz="22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41" y="4379687"/>
            <a:ext cx="6739760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17139" y="4035884"/>
            <a:ext cx="48921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Qualified-Majority Votes in 2010 &amp; 2015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2192165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955</Words>
  <Application>Microsoft Macintosh PowerPoint</Application>
  <PresentationFormat>On-screen Show (4:3)</PresentationFormat>
  <Paragraphs>382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Office Theme</vt:lpstr>
      <vt:lpstr>Case-Study: EU Services Directive</vt:lpstr>
      <vt:lpstr>Executive: Commission</vt:lpstr>
      <vt:lpstr>28 Member States of the EU</vt:lpstr>
      <vt:lpstr>Some Key Facts about the EU</vt:lpstr>
      <vt:lpstr>The EU Policymaking Process (‘co-decision procedure’)</vt:lpstr>
      <vt:lpstr>European “Political Parties”</vt:lpstr>
      <vt:lpstr>Political Make-Up of EU Commission</vt:lpstr>
      <vt:lpstr>Council Voting Weights &amp; Power</vt:lpstr>
      <vt:lpstr>Political Make-Up of the EU Council</vt:lpstr>
      <vt:lpstr>Make-up of the European Parliament before and after the May 2014 elections</vt:lpstr>
      <vt:lpstr>Voting in European Parliament, 2009-14</vt:lpstr>
      <vt:lpstr>Background to the Services Directive</vt:lpstr>
      <vt:lpstr>The Task</vt:lpstr>
      <vt:lpstr>Materials</vt:lpstr>
      <vt:lpstr>Commission Proposal (Jan. 04)</vt:lpstr>
      <vt:lpstr>EP Vote to Reject the Directive, Feb. 06</vt:lpstr>
      <vt:lpstr>EP Vote to Reject the Directive, Feb. 06</vt:lpstr>
      <vt:lpstr>Final Act (Dec. 06)</vt:lpstr>
      <vt:lpstr>Administrative Cooperation Rules</vt:lpstr>
      <vt:lpstr>Understanding the Outcome</vt:lpstr>
    </vt:vector>
  </TitlesOfParts>
  <Company>London School of Economics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Ailsa Drake</dc:creator>
  <cp:lastModifiedBy>Office User</cp:lastModifiedBy>
  <cp:revision>90</cp:revision>
  <dcterms:created xsi:type="dcterms:W3CDTF">2010-11-12T13:52:49Z</dcterms:created>
  <dcterms:modified xsi:type="dcterms:W3CDTF">2015-12-07T14:15:28Z</dcterms:modified>
</cp:coreProperties>
</file>